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9" r:id="rId4"/>
    <p:sldId id="262" r:id="rId5"/>
    <p:sldId id="265" r:id="rId6"/>
    <p:sldId id="257" r:id="rId7"/>
    <p:sldId id="258" r:id="rId8"/>
    <p:sldId id="261" r:id="rId9"/>
    <p:sldId id="263" r:id="rId10"/>
    <p:sldId id="260" r:id="rId11"/>
    <p:sldId id="266" r:id="rId12"/>
    <p:sldId id="264" r:id="rId13"/>
  </p:sldIdLst>
  <p:sldSz cx="9144000" cy="6858000" type="screen4x3"/>
  <p:notesSz cx="6797675" cy="9926638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A4A3A4"/>
          </p15:clr>
        </p15:guide>
        <p15:guide id="2" pos="5511">
          <p15:clr>
            <a:srgbClr val="A4A3A4"/>
          </p15:clr>
        </p15:guide>
        <p15:guide id="3" pos="2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CFF"/>
    <a:srgbClr val="99CCFF"/>
    <a:srgbClr val="0099FF"/>
    <a:srgbClr val="002664"/>
    <a:srgbClr val="69BE28"/>
    <a:srgbClr val="828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Dunkle Formatvorlage 1 - Akz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588" autoAdjust="0"/>
  </p:normalViewPr>
  <p:slideViewPr>
    <p:cSldViewPr>
      <p:cViewPr varScale="1">
        <p:scale>
          <a:sx n="132" d="100"/>
          <a:sy n="132" d="100"/>
        </p:scale>
        <p:origin x="846" y="96"/>
      </p:cViewPr>
      <p:guideLst>
        <p:guide orient="horz" pos="618"/>
        <p:guide pos="5511"/>
        <p:guide pos="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3306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C8ADE-B400-466B-98C2-531BE5A56038}" type="datetimeFigureOut">
              <a:rPr lang="de-DE" smtClean="0"/>
              <a:pPr/>
              <a:t>23.06.2022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88325-3522-4703-AD0D-1B8C583AE2D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472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E0CB722-A46E-48F0-B548-8B5923FCEA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000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4" descr="WelleUnten"/>
          <p:cNvPicPr>
            <a:picLocks noChangeAspect="1" noChangeArrowheads="1"/>
          </p:cNvPicPr>
          <p:nvPr userDrawn="1"/>
        </p:nvPicPr>
        <p:blipFill>
          <a:blip r:embed="rId2" cstate="print"/>
          <a:srcRect b="56154"/>
          <a:stretch>
            <a:fillRect/>
          </a:stretch>
        </p:blipFill>
        <p:spPr bwMode="auto">
          <a:xfrm>
            <a:off x="0" y="5443563"/>
            <a:ext cx="91440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3" descr="WelleOben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0" y="-24"/>
            <a:ext cx="9146045" cy="3196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Grp="1" noChangeArrowheads="1"/>
          </p:cNvSpPr>
          <p:nvPr>
            <p:ph type="ctrTitle" hasCustomPrompt="1"/>
          </p:nvPr>
        </p:nvSpPr>
        <p:spPr bwMode="white">
          <a:xfrm>
            <a:off x="438150" y="1799912"/>
            <a:ext cx="6654800" cy="647700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Verdächtiges Ansprechen von Kindern durch Fremde</a:t>
            </a: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ubTitle" idx="1" hasCustomPrompt="1"/>
          </p:nvPr>
        </p:nvSpPr>
        <p:spPr bwMode="white">
          <a:xfrm>
            <a:off x="438150" y="2398400"/>
            <a:ext cx="6654800" cy="360362"/>
          </a:xfrm>
        </p:spPr>
        <p:txBody>
          <a:bodyPr wrap="none" anchor="b"/>
          <a:lstStyle>
            <a:lvl1pPr marL="0" indent="0">
              <a:buFont typeface="Arial Unicode MS" pitchFamily="34" charset="-128"/>
              <a:buNone/>
              <a:defRPr sz="2200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(sexueller Missbrauch)</a:t>
            </a:r>
            <a:endParaRPr lang="de-DE" dirty="0"/>
          </a:p>
        </p:txBody>
      </p:sp>
      <p:pic>
        <p:nvPicPr>
          <p:cNvPr id="10" name="Grafik 9" descr="SMI_010_O_RGB_100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357818" y="316991"/>
            <a:ext cx="3374789" cy="6640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9F7F0-F68A-4AB8-9DA7-B514D69324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8925" y="438150"/>
            <a:ext cx="2066925" cy="5791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38150" y="438150"/>
            <a:ext cx="6048375" cy="5791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DF005-E312-46EB-8922-49C3C2828C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3" descr="WelleOben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24"/>
            <a:ext cx="9146045" cy="3196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 bwMode="white">
          <a:xfrm>
            <a:off x="438150" y="1799912"/>
            <a:ext cx="6654800" cy="6477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438150" y="2398400"/>
            <a:ext cx="6654800" cy="360362"/>
          </a:xfrm>
        </p:spPr>
        <p:txBody>
          <a:bodyPr wrap="none" anchor="b"/>
          <a:lstStyle>
            <a:lvl1pPr marL="0" indent="0">
              <a:buFont typeface="Arial Unicode MS" pitchFamily="34" charset="-128"/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Formatvorlage des Untertitelmasters durch Klicken bearbeiten</a:t>
            </a:r>
          </a:p>
        </p:txBody>
      </p:sp>
      <p:pic>
        <p:nvPicPr>
          <p:cNvPr id="12" name="Grafik 11" descr="SMI_010_O_RGB_100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57818" y="316991"/>
            <a:ext cx="3374789" cy="6640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DCFE8-84E2-44ED-9E0B-A185AF7DCA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F45D0-FACE-40DC-B650-0E2B396B2D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8150" y="2381250"/>
            <a:ext cx="4057650" cy="384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381250"/>
            <a:ext cx="4057650" cy="384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FF2DB-1BEF-4C9C-9BE8-4B96A4D85A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5DDED-15C6-4B4B-8D40-BF88A234EA5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E5E53-8F69-4720-A454-3A638AA0DF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91C6A-D448-4415-9023-86E21051D3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3B4D3-F60C-4FD6-8E6B-9D7E4C0A1A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17AC6-E1FB-4E3B-A282-DDA09DF8DA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EC165-B6AA-48B9-AC9E-1D9A865064F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0482E-EA36-426E-A663-422B016AF3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8925" y="438150"/>
            <a:ext cx="2066925" cy="5791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38150" y="438150"/>
            <a:ext cx="6048375" cy="5791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3184D-ED1F-41FD-97A8-960FD6B942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49565-8A3A-487D-B56C-6EEC391A3F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8150" y="2381250"/>
            <a:ext cx="4057650" cy="384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381250"/>
            <a:ext cx="4057650" cy="384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6BCDA-53BD-4CFB-979F-9442D23893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D88EB-5B23-4C55-A87B-96524D59512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C2918-EA75-4AE8-BA1C-1F19AD86BA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292EC-2E58-49AD-B31F-712A231E77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FAC2D-964B-4382-843F-1687064E69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7A445-FA94-46BE-97F0-89C63EC9CF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438150"/>
            <a:ext cx="6654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Verdächtiges Ansprechen von Kindern durch Fremde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6229350"/>
            <a:ext cx="8031191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dirty="0" smtClean="0">
                <a:solidFill>
                  <a:srgbClr val="828480"/>
                </a:solidFill>
              </a:defRPr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229350"/>
            <a:ext cx="61118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28480"/>
                </a:solidFill>
              </a:defRPr>
            </a:lvl1pPr>
          </a:lstStyle>
          <a:p>
            <a:pPr>
              <a:defRPr/>
            </a:pPr>
            <a:fld id="{1B49DE0F-A393-412D-8165-9B50BA4F88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2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0" y="2381250"/>
            <a:ext cx="82677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pic>
        <p:nvPicPr>
          <p:cNvPr id="9" name="Grafik 8" descr="SMI_010_O_RGB_100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357818" y="316991"/>
            <a:ext cx="3374789" cy="6640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55600" indent="-355600" algn="l" rtl="0" eaLnBrk="1" fontAlgn="base" hangingPunct="1">
        <a:spcBef>
          <a:spcPct val="100000"/>
        </a:spcBef>
        <a:spcAft>
          <a:spcPct val="0"/>
        </a:spcAft>
        <a:buClr>
          <a:srgbClr val="002664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901700" indent="-366713" algn="l" rtl="0" eaLnBrk="1" fontAlgn="base" hangingPunct="1">
        <a:spcBef>
          <a:spcPct val="100000"/>
        </a:spcBef>
        <a:spcAft>
          <a:spcPct val="0"/>
        </a:spcAft>
        <a:buClr>
          <a:srgbClr val="002664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</a:defRPr>
      </a:lvl2pPr>
      <a:lvl3pPr marL="1435100" indent="-354013" algn="l" rtl="0" eaLnBrk="1" fontAlgn="base" hangingPunct="1">
        <a:spcBef>
          <a:spcPct val="100000"/>
        </a:spcBef>
        <a:spcAft>
          <a:spcPct val="0"/>
        </a:spcAft>
        <a:buClr>
          <a:srgbClr val="002664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</a:defRPr>
      </a:lvl3pPr>
      <a:lvl4pPr marL="1970088" indent="-355600" algn="l" rtl="0" eaLnBrk="1" fontAlgn="base" hangingPunct="1">
        <a:spcBef>
          <a:spcPct val="100000"/>
        </a:spcBef>
        <a:spcAft>
          <a:spcPct val="0"/>
        </a:spcAft>
        <a:buClr>
          <a:srgbClr val="002664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</a:defRPr>
      </a:lvl4pPr>
      <a:lvl5pPr marL="2517775" indent="-368300" algn="l" rtl="0" eaLnBrk="1" fontAlgn="base" hangingPunct="1">
        <a:spcBef>
          <a:spcPct val="100000"/>
        </a:spcBef>
        <a:spcAft>
          <a:spcPct val="0"/>
        </a:spcAft>
        <a:buClr>
          <a:srgbClr val="002664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</a:defRPr>
      </a:lvl5pPr>
      <a:lvl6pPr marL="2974975" indent="-368300" algn="l" rtl="0" eaLnBrk="1" fontAlgn="base" hangingPunct="1">
        <a:spcBef>
          <a:spcPct val="100000"/>
        </a:spcBef>
        <a:spcAft>
          <a:spcPct val="0"/>
        </a:spcAft>
        <a:buClr>
          <a:schemeClr val="accent1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</a:defRPr>
      </a:lvl6pPr>
      <a:lvl7pPr marL="3432175" indent="-368300" algn="l" rtl="0" eaLnBrk="1" fontAlgn="base" hangingPunct="1">
        <a:spcBef>
          <a:spcPct val="100000"/>
        </a:spcBef>
        <a:spcAft>
          <a:spcPct val="0"/>
        </a:spcAft>
        <a:buClr>
          <a:schemeClr val="accent1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</a:defRPr>
      </a:lvl7pPr>
      <a:lvl8pPr marL="3889375" indent="-368300" algn="l" rtl="0" eaLnBrk="1" fontAlgn="base" hangingPunct="1">
        <a:spcBef>
          <a:spcPct val="100000"/>
        </a:spcBef>
        <a:spcAft>
          <a:spcPct val="0"/>
        </a:spcAft>
        <a:buClr>
          <a:schemeClr val="accent1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</a:defRPr>
      </a:lvl8pPr>
      <a:lvl9pPr marL="4346575" indent="-368300" algn="l" rtl="0" eaLnBrk="1" fontAlgn="base" hangingPunct="1">
        <a:spcBef>
          <a:spcPct val="100000"/>
        </a:spcBef>
        <a:spcAft>
          <a:spcPct val="0"/>
        </a:spcAft>
        <a:buClr>
          <a:schemeClr val="accent1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438150"/>
            <a:ext cx="6654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6229350"/>
            <a:ext cx="8031191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dirty="0" smtClean="0">
                <a:solidFill>
                  <a:srgbClr val="828480"/>
                </a:solidFill>
              </a:defRPr>
            </a:lvl1pPr>
          </a:lstStyle>
          <a:p>
            <a:pPr>
              <a:defRPr/>
            </a:pPr>
            <a:r>
              <a:rPr lang="de-DE" smtClean="0"/>
              <a:t>|  11. Februar 2010 |  Org.-Einheit: PD Dresden |  Name des Präsentators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229350"/>
            <a:ext cx="61118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28480"/>
                </a:solidFill>
              </a:defRPr>
            </a:lvl1pPr>
          </a:lstStyle>
          <a:p>
            <a:pPr>
              <a:defRPr/>
            </a:pPr>
            <a:fld id="{98DF3873-6680-4793-AD4B-1143C4E181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0" y="2381250"/>
            <a:ext cx="82677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pic>
        <p:nvPicPr>
          <p:cNvPr id="8" name="Grafik 7" descr="SMI_010_O_RGB_100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357818" y="316991"/>
            <a:ext cx="3374789" cy="6640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55600" indent="-355600" algn="l" rtl="0" eaLnBrk="0" fontAlgn="base" hangingPunct="0">
        <a:spcBef>
          <a:spcPct val="100000"/>
        </a:spcBef>
        <a:spcAft>
          <a:spcPct val="0"/>
        </a:spcAft>
        <a:buClr>
          <a:srgbClr val="002664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901700" indent="-366713" algn="l" rtl="0" eaLnBrk="0" fontAlgn="base" hangingPunct="0">
        <a:spcBef>
          <a:spcPct val="100000"/>
        </a:spcBef>
        <a:spcAft>
          <a:spcPct val="0"/>
        </a:spcAft>
        <a:buClr>
          <a:srgbClr val="002664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</a:defRPr>
      </a:lvl2pPr>
      <a:lvl3pPr marL="1435100" indent="-354013" algn="l" rtl="0" eaLnBrk="0" fontAlgn="base" hangingPunct="0">
        <a:spcBef>
          <a:spcPct val="100000"/>
        </a:spcBef>
        <a:spcAft>
          <a:spcPct val="0"/>
        </a:spcAft>
        <a:buClr>
          <a:srgbClr val="002664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</a:defRPr>
      </a:lvl3pPr>
      <a:lvl4pPr marL="1970088" indent="-355600" algn="l" rtl="0" eaLnBrk="0" fontAlgn="base" hangingPunct="0">
        <a:spcBef>
          <a:spcPct val="100000"/>
        </a:spcBef>
        <a:spcAft>
          <a:spcPct val="0"/>
        </a:spcAft>
        <a:buClr>
          <a:srgbClr val="002664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</a:defRPr>
      </a:lvl4pPr>
      <a:lvl5pPr marL="2517775" indent="-368300" algn="l" rtl="0" eaLnBrk="0" fontAlgn="base" hangingPunct="0">
        <a:spcBef>
          <a:spcPct val="100000"/>
        </a:spcBef>
        <a:spcAft>
          <a:spcPct val="0"/>
        </a:spcAft>
        <a:buClr>
          <a:srgbClr val="002664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</a:defRPr>
      </a:lvl5pPr>
      <a:lvl6pPr marL="2974975" indent="-368300" algn="l" rtl="0" fontAlgn="base">
        <a:spcBef>
          <a:spcPct val="100000"/>
        </a:spcBef>
        <a:spcAft>
          <a:spcPct val="0"/>
        </a:spcAft>
        <a:buClr>
          <a:schemeClr val="accent1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</a:defRPr>
      </a:lvl6pPr>
      <a:lvl7pPr marL="3432175" indent="-368300" algn="l" rtl="0" fontAlgn="base">
        <a:spcBef>
          <a:spcPct val="100000"/>
        </a:spcBef>
        <a:spcAft>
          <a:spcPct val="0"/>
        </a:spcAft>
        <a:buClr>
          <a:schemeClr val="accent1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</a:defRPr>
      </a:lvl7pPr>
      <a:lvl8pPr marL="3889375" indent="-368300" algn="l" rtl="0" fontAlgn="base">
        <a:spcBef>
          <a:spcPct val="100000"/>
        </a:spcBef>
        <a:spcAft>
          <a:spcPct val="0"/>
        </a:spcAft>
        <a:buClr>
          <a:schemeClr val="accent1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</a:defRPr>
      </a:lvl8pPr>
      <a:lvl9pPr marL="4346575" indent="-368300" algn="l" rtl="0" fontAlgn="base">
        <a:spcBef>
          <a:spcPct val="100000"/>
        </a:spcBef>
        <a:spcAft>
          <a:spcPct val="0"/>
        </a:spcAft>
        <a:buClr>
          <a:schemeClr val="accent1"/>
        </a:buClr>
        <a:buFont typeface="Arial Unicode MS" pitchFamily="34" charset="-128"/>
        <a:buChar char="❙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in-raum-fuer-missbrauch.de/" TargetMode="External"/><Relationship Id="rId2" Type="http://schemas.openxmlformats.org/officeDocument/2006/relationships/hyperlink" Target="http://www.save-me-online.de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ummergegenkummer.d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99592" y="1700808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Verdächtiges Ansprechen von Kindern durch Fremde</a:t>
            </a:r>
          </a:p>
          <a:p>
            <a:r>
              <a:rPr lang="de-DE" b="1" dirty="0" smtClean="0">
                <a:solidFill>
                  <a:schemeClr val="bg1"/>
                </a:solidFill>
              </a:rPr>
              <a:t>(Anbahnung zum sexuellen Missbrauch)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187624" y="3933056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Infoveranstaltung aus aktuellem Anlass</a:t>
            </a:r>
            <a:endParaRPr lang="de-D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|  07. Juni 2022 |  PD Dresden |  </a:t>
            </a:r>
            <a:r>
              <a:rPr lang="de-DE" dirty="0" err="1" smtClean="0"/>
              <a:t>PHM‘in</a:t>
            </a:r>
            <a:r>
              <a:rPr lang="de-DE" dirty="0" smtClean="0"/>
              <a:t> Wank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292EC-2E58-49AD-B31F-712A231E7714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908720"/>
            <a:ext cx="7962900" cy="6096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723716"/>
            <a:ext cx="4007103" cy="217644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5" y="4105558"/>
            <a:ext cx="8496943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25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|  07. Juni 2022 |  PD Dresden |  </a:t>
            </a:r>
            <a:r>
              <a:rPr lang="de-DE" dirty="0" err="1" smtClean="0"/>
              <a:t>PHM‘in</a:t>
            </a:r>
            <a:r>
              <a:rPr lang="de-DE" dirty="0" smtClean="0"/>
              <a:t> Wank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292EC-2E58-49AD-B31F-712A231E7714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287540" y="1628800"/>
            <a:ext cx="4824536" cy="523220"/>
          </a:xfrm>
          <a:prstGeom prst="rect">
            <a:avLst/>
          </a:prstGeom>
          <a:solidFill>
            <a:srgbClr val="D9ECFF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Anlaufstellen</a:t>
            </a:r>
            <a:endParaRPr lang="de-DE" sz="28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1547664" y="2852936"/>
            <a:ext cx="6048672" cy="3139321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1800" dirty="0" smtClean="0">
                <a:solidFill>
                  <a:srgbClr val="FF0000"/>
                </a:solidFill>
              </a:rPr>
              <a:t>Opferhilfe Sachsen e.V.</a:t>
            </a:r>
          </a:p>
          <a:p>
            <a:endParaRPr lang="de-DE" sz="1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1800" dirty="0" err="1" smtClean="0">
                <a:solidFill>
                  <a:srgbClr val="FF0000"/>
                </a:solidFill>
              </a:rPr>
              <a:t>Shukura</a:t>
            </a:r>
            <a:r>
              <a:rPr lang="de-DE" sz="1800" dirty="0" smtClean="0">
                <a:solidFill>
                  <a:srgbClr val="FF0000"/>
                </a:solidFill>
              </a:rPr>
              <a:t> - Fachstelle zur Prävention sexualisierter Gewalt an Mädchen u. Jungen</a:t>
            </a:r>
          </a:p>
          <a:p>
            <a:r>
              <a:rPr lang="de-DE" sz="1800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1800" dirty="0" smtClean="0">
                <a:solidFill>
                  <a:srgbClr val="FF0000"/>
                </a:solidFill>
              </a:rPr>
              <a:t>Ausweg – Beratungsstelle für Kinder, Jugendliche u. Familien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de-DE" sz="18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1800" dirty="0" smtClean="0">
                <a:solidFill>
                  <a:srgbClr val="FF0000"/>
                </a:solidFill>
                <a:hlinkClick r:id="rId2"/>
              </a:rPr>
              <a:t>www.save-me-online.de</a:t>
            </a:r>
            <a:endParaRPr lang="de-DE" sz="1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1800" dirty="0" smtClean="0">
                <a:solidFill>
                  <a:srgbClr val="FF0000"/>
                </a:solidFill>
                <a:hlinkClick r:id="rId3"/>
              </a:rPr>
              <a:t>www.kein-raum-fuer-missbrauch.de</a:t>
            </a:r>
            <a:endParaRPr lang="de-DE" sz="1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1800" dirty="0" smtClean="0">
                <a:solidFill>
                  <a:srgbClr val="FF0000"/>
                </a:solidFill>
                <a:hlinkClick r:id="rId4"/>
              </a:rPr>
              <a:t>www.nummergegenkummer.de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02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|  07. Juni 2022 |  PD Dresden |  </a:t>
            </a:r>
            <a:r>
              <a:rPr lang="de-DE" dirty="0" err="1" smtClean="0"/>
              <a:t>PHM‘in</a:t>
            </a:r>
            <a:r>
              <a:rPr lang="de-DE" dirty="0" smtClean="0"/>
              <a:t> Wank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292EC-2E58-49AD-B31F-712A231E7714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763688" y="1844824"/>
            <a:ext cx="5112568" cy="523220"/>
          </a:xfrm>
          <a:prstGeom prst="rect">
            <a:avLst/>
          </a:prstGeom>
          <a:solidFill>
            <a:srgbClr val="D9ECFF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accent2">
                    <a:lumMod val="75000"/>
                  </a:schemeClr>
                </a:solidFill>
              </a:rPr>
              <a:t>Was unternimmt die Polizei?</a:t>
            </a:r>
            <a:endParaRPr lang="de-DE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835696" y="3501008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de-DE" sz="1800" b="1" dirty="0" smtClean="0"/>
              <a:t>Ermittlungen laufen auf Hochtouren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de-DE" sz="1800" b="1" dirty="0" smtClean="0"/>
              <a:t>Medieninformation mit Zeugenaufruf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de-DE" sz="1800" b="1" dirty="0"/>
              <a:t>v</a:t>
            </a:r>
            <a:r>
              <a:rPr lang="de-DE" sz="1800" b="1" dirty="0" smtClean="0"/>
              <a:t>erstärkte Zivilstreife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de-DE" sz="1800" b="1" dirty="0"/>
              <a:t>v</a:t>
            </a:r>
            <a:r>
              <a:rPr lang="de-DE" sz="1800" b="1" dirty="0" smtClean="0"/>
              <a:t>erstärkte Fußstreife durch Bürgerpolizei </a:t>
            </a:r>
            <a:endParaRPr lang="de-DE" sz="1800" b="1" dirty="0"/>
          </a:p>
        </p:txBody>
      </p:sp>
    </p:spTree>
    <p:extLst>
      <p:ext uri="{BB962C8B-B14F-4D97-AF65-F5344CB8AC3E}">
        <p14:creationId xmlns:p14="http://schemas.microsoft.com/office/powerpoint/2010/main" val="366939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|  07. Juni 2022 |  PD Dresden |  </a:t>
            </a:r>
            <a:r>
              <a:rPr lang="de-DE" dirty="0" err="1" smtClean="0"/>
              <a:t>PHM‘in</a:t>
            </a:r>
            <a:r>
              <a:rPr lang="de-DE" dirty="0" smtClean="0"/>
              <a:t> Wank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292EC-2E58-49AD-B31F-712A231E7714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2051720" y="2060848"/>
            <a:ext cx="4968552" cy="461665"/>
          </a:xfrm>
          <a:prstGeom prst="rect">
            <a:avLst/>
          </a:prstGeom>
          <a:solidFill>
            <a:srgbClr val="D9ECFF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Vorgehensweise des Täters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1043608" y="3140968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/>
              <a:t>v</a:t>
            </a:r>
            <a:r>
              <a:rPr lang="de-DE" sz="2000" dirty="0" smtClean="0"/>
              <a:t>ersucht ein soziales Vertrauensverhältnis aufzubauen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/>
              <a:t>t</a:t>
            </a:r>
            <a:r>
              <a:rPr lang="de-DE" sz="2000" dirty="0" smtClean="0"/>
              <a:t>äuscht eventuell vor, das Kind zu kennen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/>
              <a:t>l</a:t>
            </a:r>
            <a:r>
              <a:rPr lang="de-DE" sz="2000" dirty="0" smtClean="0"/>
              <a:t>ockt mit Geschenken, einer Belohnung oder niedlichen Haustieren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/>
              <a:t>f</a:t>
            </a:r>
            <a:r>
              <a:rPr lang="de-DE" sz="2000" dirty="0" smtClean="0"/>
              <a:t>ragt, ob man ein Foto von ihm machen kann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/>
              <a:t>a</a:t>
            </a:r>
            <a:r>
              <a:rPr lang="de-DE" sz="2000" dirty="0" smtClean="0"/>
              <a:t>chtet darauf, dass keine Zeugen in der Nähe sind</a:t>
            </a:r>
          </a:p>
          <a:p>
            <a:pPr algn="l"/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19006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|  07.Juni 2022 |  PD Dresden |  </a:t>
            </a:r>
            <a:r>
              <a:rPr lang="de-DE" dirty="0" err="1" smtClean="0"/>
              <a:t>PHM‘in</a:t>
            </a:r>
            <a:r>
              <a:rPr lang="de-DE" dirty="0" smtClean="0"/>
              <a:t> Wank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292EC-2E58-49AD-B31F-712A231E7714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2071516" y="1700808"/>
            <a:ext cx="5256584" cy="954107"/>
          </a:xfrm>
          <a:prstGeom prst="rect">
            <a:avLst/>
          </a:prstGeom>
          <a:solidFill>
            <a:srgbClr val="D9ECFF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Wie fühlt sich das betroffene Kind</a:t>
            </a:r>
            <a:endParaRPr lang="de-DE" sz="28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2071516" y="3356992"/>
            <a:ext cx="55968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DE" dirty="0"/>
              <a:t>u</a:t>
            </a:r>
            <a:r>
              <a:rPr lang="de-DE" dirty="0" smtClean="0"/>
              <a:t>nsicher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DE" dirty="0"/>
              <a:t>e</a:t>
            </a:r>
            <a:r>
              <a:rPr lang="de-DE" dirty="0" smtClean="0"/>
              <a:t>ingeschüchtert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DE" dirty="0"/>
              <a:t>ä</a:t>
            </a:r>
            <a:r>
              <a:rPr lang="de-DE" dirty="0" smtClean="0"/>
              <a:t>ngstlich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DE" dirty="0"/>
              <a:t>h</a:t>
            </a:r>
            <a:r>
              <a:rPr lang="de-DE" dirty="0" smtClean="0"/>
              <a:t>at Schuldgefühle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DE" dirty="0" smtClean="0"/>
              <a:t>Scham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DE" dirty="0"/>
              <a:t>k</a:t>
            </a:r>
            <a:r>
              <a:rPr lang="de-DE" dirty="0" smtClean="0"/>
              <a:t>ein Selbstvertrauen mehr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673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|  07. Juni 2022 |  PD Dresden |  </a:t>
            </a:r>
            <a:r>
              <a:rPr lang="de-DE" dirty="0" err="1" smtClean="0"/>
              <a:t>PHM‘in</a:t>
            </a:r>
            <a:r>
              <a:rPr lang="de-DE" dirty="0" smtClean="0"/>
              <a:t> Wank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292EC-2E58-49AD-B31F-712A231E7714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2503564" y="1556792"/>
            <a:ext cx="4392488" cy="830997"/>
          </a:xfrm>
          <a:prstGeom prst="rect">
            <a:avLst/>
          </a:prstGeom>
          <a:solidFill>
            <a:srgbClr val="D9ECFF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Wie können Sie Ihr Kind schützen?</a:t>
            </a:r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600" y="2924944"/>
            <a:ext cx="74168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/>
              <a:t>f</a:t>
            </a:r>
            <a:r>
              <a:rPr lang="de-DE" sz="2000" dirty="0" smtClean="0"/>
              <a:t>esten Schulweg vereinbaren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In Gruppe zur Schule bzw. nach Hause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Name und Adresse nicht sichtbar an Ranzen anbringen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Pünktlichkeit und Absprachen sollten eingehalten werden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Notrufnummern sowie die Handynummer der Eltern auswendig lernen lassen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Rollenspiel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Rettungsinseln absprechen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Fremde immer mit „SIE“ ansprechen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Ihr Kind darf „NEIN“ sagen</a:t>
            </a:r>
          </a:p>
          <a:p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270438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|  07. Juni 2022 |  PD Dresden |  </a:t>
            </a:r>
            <a:r>
              <a:rPr lang="de-DE" dirty="0" err="1" smtClean="0"/>
              <a:t>PHM‘in</a:t>
            </a:r>
            <a:r>
              <a:rPr lang="de-DE" dirty="0" smtClean="0"/>
              <a:t> Wank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C91C6A-D448-4415-9023-86E21051D30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835696" y="1484784"/>
            <a:ext cx="5184576" cy="523220"/>
          </a:xfrm>
          <a:prstGeom prst="rect">
            <a:avLst/>
          </a:prstGeom>
          <a:solidFill>
            <a:srgbClr val="D9ECFF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Handlungstipps – im </a:t>
            </a:r>
            <a:r>
              <a:rPr lang="de-DE" sz="2800" b="1" dirty="0" err="1" smtClean="0"/>
              <a:t>Akutfall</a:t>
            </a:r>
            <a:endParaRPr lang="de-DE" sz="28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1871418" y="2995292"/>
            <a:ext cx="51125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/>
              <a:t>Das Kind ernst nehmen und zuhören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/>
              <a:t>Ruhe bewahren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333333"/>
                </a:solidFill>
              </a:rPr>
              <a:t>Machen Sie Ihrem Kind keine </a:t>
            </a:r>
            <a:r>
              <a:rPr lang="de-DE" sz="2000" dirty="0" smtClean="0">
                <a:solidFill>
                  <a:srgbClr val="333333"/>
                </a:solidFill>
              </a:rPr>
              <a:t>Vorwürfe</a:t>
            </a:r>
            <a:endParaRPr lang="de-DE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/>
              <a:t>Gedächtnisprotokoll fertigen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/>
              <a:t>Polizei informieren (Anzeige)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/>
              <a:t>Schule informieren</a:t>
            </a:r>
          </a:p>
          <a:p>
            <a:pPr algn="l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4290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|  07. Juni 2022 |  PD Dresden |  </a:t>
            </a:r>
            <a:r>
              <a:rPr lang="de-DE" dirty="0" err="1" smtClean="0"/>
              <a:t>PHM‘in</a:t>
            </a:r>
            <a:r>
              <a:rPr lang="de-DE" dirty="0" smtClean="0"/>
              <a:t> Wank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292EC-2E58-49AD-B31F-712A231E7714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907704" y="1700808"/>
            <a:ext cx="5400600" cy="830997"/>
          </a:xfrm>
          <a:prstGeom prst="rect">
            <a:avLst/>
          </a:prstGeom>
          <a:solidFill>
            <a:srgbClr val="D9ECFF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Hinweise zum Handeln bei Verdacht des sexuellen Missbrauchs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684214" y="2982073"/>
            <a:ext cx="74881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Tx/>
              <a:buChar char="-"/>
            </a:pPr>
            <a:r>
              <a:rPr lang="de-DE" sz="2000" dirty="0"/>
              <a:t>k</a:t>
            </a:r>
            <a:r>
              <a:rPr lang="de-DE" sz="2000" dirty="0" smtClean="0"/>
              <a:t>einen Druck ausüben</a:t>
            </a:r>
          </a:p>
          <a:p>
            <a:pPr marL="342900" indent="-342900" algn="l">
              <a:buFontTx/>
              <a:buChar char="-"/>
            </a:pPr>
            <a:r>
              <a:rPr lang="de-DE" sz="2000" dirty="0" smtClean="0"/>
              <a:t>Ihr Kind unterliegt einer starken Manipulation bzw. Beeinflussung durch den Täter</a:t>
            </a:r>
          </a:p>
          <a:p>
            <a:pPr marL="342900" indent="-342900" algn="l">
              <a:buFontTx/>
              <a:buChar char="-"/>
            </a:pPr>
            <a:r>
              <a:rPr lang="de-DE" sz="2000" dirty="0" smtClean="0"/>
              <a:t>Loben Sie es für seinen Mut und sagen Sie ihm, dass Sie ihm glauben</a:t>
            </a:r>
          </a:p>
          <a:p>
            <a:pPr marL="342900" indent="-342900" algn="l">
              <a:buFontTx/>
              <a:buChar char="-"/>
            </a:pPr>
            <a:r>
              <a:rPr lang="de-DE" sz="2000" dirty="0" smtClean="0"/>
              <a:t>Trösten Sie Ihr Kind und sagen Sie, wie Sie helfen werden </a:t>
            </a:r>
          </a:p>
          <a:p>
            <a:pPr marL="342900" indent="-342900" algn="l">
              <a:buFontTx/>
              <a:buChar char="-"/>
            </a:pPr>
            <a:r>
              <a:rPr lang="de-DE" sz="2000" dirty="0" smtClean="0"/>
              <a:t>Sagen Sie, dass es keine Schuld hat (nur der Täter)</a:t>
            </a:r>
          </a:p>
          <a:p>
            <a:pPr marL="342900" indent="-342900" algn="l">
              <a:buFontTx/>
              <a:buChar char="-"/>
            </a:pPr>
            <a:r>
              <a:rPr lang="de-DE" sz="2000" dirty="0" smtClean="0"/>
              <a:t>Suchen Sie eine Beratungsstelle auf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0587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|  07. Juni 2022 |  PD Dresden |  </a:t>
            </a:r>
            <a:r>
              <a:rPr lang="de-DE" dirty="0" err="1" smtClean="0"/>
              <a:t>PHM‘in</a:t>
            </a:r>
            <a:r>
              <a:rPr lang="de-DE" dirty="0" smtClean="0"/>
              <a:t> Wank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292EC-2E58-49AD-B31F-712A231E7714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907704" y="1556792"/>
            <a:ext cx="5328592" cy="523220"/>
          </a:xfrm>
          <a:prstGeom prst="rect">
            <a:avLst/>
          </a:prstGeom>
          <a:solidFill>
            <a:srgbClr val="D9ECFF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Polizeiliche Anzeige</a:t>
            </a:r>
            <a:endParaRPr lang="de-DE" sz="28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35596" y="2569631"/>
            <a:ext cx="72728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2000" dirty="0" smtClean="0"/>
              <a:t>Lassen Sie sich vorher in einer Beratungsstelle beraten.</a:t>
            </a:r>
          </a:p>
          <a:p>
            <a:pPr algn="l"/>
            <a:endParaRPr lang="de-DE" sz="2000" dirty="0" smtClean="0"/>
          </a:p>
          <a:p>
            <a:pPr algn="l"/>
            <a:r>
              <a:rPr lang="de-DE" sz="2000" dirty="0" smtClean="0"/>
              <a:t>Wenden Sie sich mit einer Anzeige an das Fachkommissariat für Sexualstraftaten in Ihrer Polizeidirektion.</a:t>
            </a:r>
          </a:p>
          <a:p>
            <a:pPr algn="l"/>
            <a:endParaRPr lang="de-DE" sz="2000" dirty="0"/>
          </a:p>
          <a:p>
            <a:pPr algn="l"/>
            <a:r>
              <a:rPr lang="de-DE" sz="2000" dirty="0" smtClean="0"/>
              <a:t>Das Kind benötigt im anstrengenden Strafverfahren stärkende und schützende Bezugspersonen.</a:t>
            </a:r>
          </a:p>
          <a:p>
            <a:pPr algn="l"/>
            <a:endParaRPr lang="de-DE" sz="2000" dirty="0"/>
          </a:p>
          <a:p>
            <a:pPr algn="l"/>
            <a:r>
              <a:rPr lang="de-DE" sz="2000" dirty="0" smtClean="0"/>
              <a:t>Opferanwalt, Psychosoziale Prozessbegleitung und spezialisierte Beratungsstellen sind wichtige Unterstützer.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14946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|  </a:t>
            </a:r>
            <a:r>
              <a:rPr lang="de-DE" dirty="0"/>
              <a:t>0</a:t>
            </a:r>
            <a:r>
              <a:rPr lang="de-DE" dirty="0" smtClean="0"/>
              <a:t>7. Juni 2022 |  PD Dresden |  </a:t>
            </a:r>
            <a:r>
              <a:rPr lang="de-DE" dirty="0" err="1" smtClean="0"/>
              <a:t>PHM‘in</a:t>
            </a:r>
            <a:r>
              <a:rPr lang="de-DE" dirty="0" smtClean="0"/>
              <a:t> Wank</a:t>
            </a:r>
            <a:endParaRPr lang="de-DE" dirty="0">
              <a:solidFill>
                <a:srgbClr val="002664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292EC-2E58-49AD-B31F-712A231E7714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2123728" y="1700808"/>
            <a:ext cx="4680520" cy="830997"/>
          </a:xfrm>
          <a:prstGeom prst="rect">
            <a:avLst/>
          </a:prstGeom>
          <a:solidFill>
            <a:srgbClr val="D9ECFF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Was sollten Sie als Eltern nicht tun!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1187624" y="3429000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dirty="0"/>
              <a:t>k</a:t>
            </a:r>
            <a:r>
              <a:rPr lang="de-DE" dirty="0" smtClean="0"/>
              <a:t>eine Bürgerwehr gründen</a:t>
            </a:r>
          </a:p>
          <a:p>
            <a:pPr marL="457200" indent="-457200">
              <a:buFont typeface="+mj-lt"/>
              <a:buAutoNum type="arabicPeriod"/>
            </a:pP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k</a:t>
            </a:r>
            <a:r>
              <a:rPr lang="de-DE" dirty="0" smtClean="0"/>
              <a:t>eine Verbreitung in sozialen Netzwerken oder </a:t>
            </a:r>
            <a:r>
              <a:rPr lang="de-DE" dirty="0" err="1" smtClean="0"/>
              <a:t>Whatsapp</a:t>
            </a:r>
            <a:r>
              <a:rPr lang="de-DE" dirty="0" smtClean="0"/>
              <a:t>-Gruppen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865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master_lpdzd_VORSCHLAG">
  <a:themeElements>
    <a:clrScheme name="POLIZEI">
      <a:dk1>
        <a:srgbClr val="333333"/>
      </a:dk1>
      <a:lt1>
        <a:srgbClr val="FFFFFF"/>
      </a:lt1>
      <a:dk2>
        <a:srgbClr val="000000"/>
      </a:dk2>
      <a:lt2>
        <a:srgbClr val="B4B4B4"/>
      </a:lt2>
      <a:accent1>
        <a:srgbClr val="7C7FA8"/>
      </a:accent1>
      <a:accent2>
        <a:srgbClr val="38467E"/>
      </a:accent2>
      <a:accent3>
        <a:srgbClr val="FFFFFF"/>
      </a:accent3>
      <a:accent4>
        <a:srgbClr val="585858"/>
      </a:accent4>
      <a:accent5>
        <a:srgbClr val="C8C8DB"/>
      </a:accent5>
      <a:accent6>
        <a:srgbClr val="002664"/>
      </a:accent6>
      <a:hlink>
        <a:srgbClr val="FFDC00"/>
      </a:hlink>
      <a:folHlink>
        <a:srgbClr val="C9CAC8"/>
      </a:folHlink>
    </a:clrScheme>
    <a:fontScheme name="Folienmaster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Folienmaster 1">
        <a:dk1>
          <a:srgbClr val="333333"/>
        </a:dk1>
        <a:lt1>
          <a:srgbClr val="FFFFFF"/>
        </a:lt1>
        <a:dk2>
          <a:srgbClr val="000000"/>
        </a:dk2>
        <a:lt2>
          <a:srgbClr val="747678"/>
        </a:lt2>
        <a:accent1>
          <a:srgbClr val="008444"/>
        </a:accent1>
        <a:accent2>
          <a:srgbClr val="006751"/>
        </a:accent2>
        <a:accent3>
          <a:srgbClr val="FFFFFF"/>
        </a:accent3>
        <a:accent4>
          <a:srgbClr val="2A2A2A"/>
        </a:accent4>
        <a:accent5>
          <a:srgbClr val="AAC2B0"/>
        </a:accent5>
        <a:accent6>
          <a:srgbClr val="005D49"/>
        </a:accent6>
        <a:hlink>
          <a:srgbClr val="FFDC00"/>
        </a:hlink>
        <a:folHlink>
          <a:srgbClr val="C9CA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master 2">
        <a:dk1>
          <a:srgbClr val="69BE28"/>
        </a:dk1>
        <a:lt1>
          <a:srgbClr val="FFFFFF"/>
        </a:lt1>
        <a:dk2>
          <a:srgbClr val="DD4814"/>
        </a:dk2>
        <a:lt2>
          <a:srgbClr val="981E32"/>
        </a:lt2>
        <a:accent1>
          <a:srgbClr val="FF7900"/>
        </a:accent1>
        <a:accent2>
          <a:srgbClr val="F8DE6E"/>
        </a:accent2>
        <a:accent3>
          <a:srgbClr val="FFFFFF"/>
        </a:accent3>
        <a:accent4>
          <a:srgbClr val="59A221"/>
        </a:accent4>
        <a:accent5>
          <a:srgbClr val="FFBEAA"/>
        </a:accent5>
        <a:accent6>
          <a:srgbClr val="E1C963"/>
        </a:accent6>
        <a:hlink>
          <a:srgbClr val="002664"/>
        </a:hlink>
        <a:folHlink>
          <a:srgbClr val="9B9B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olienmaster">
  <a:themeElements>
    <a:clrScheme name="1_Folienmaster 1">
      <a:dk1>
        <a:srgbClr val="333333"/>
      </a:dk1>
      <a:lt1>
        <a:srgbClr val="FFFFFF"/>
      </a:lt1>
      <a:dk2>
        <a:srgbClr val="000000"/>
      </a:dk2>
      <a:lt2>
        <a:srgbClr val="747678"/>
      </a:lt2>
      <a:accent1>
        <a:srgbClr val="008444"/>
      </a:accent1>
      <a:accent2>
        <a:srgbClr val="006751"/>
      </a:accent2>
      <a:accent3>
        <a:srgbClr val="FFFFFF"/>
      </a:accent3>
      <a:accent4>
        <a:srgbClr val="2A2A2A"/>
      </a:accent4>
      <a:accent5>
        <a:srgbClr val="AAC2B0"/>
      </a:accent5>
      <a:accent6>
        <a:srgbClr val="005D49"/>
      </a:accent6>
      <a:hlink>
        <a:srgbClr val="FFDC00"/>
      </a:hlink>
      <a:folHlink>
        <a:srgbClr val="C9CAC8"/>
      </a:folHlink>
    </a:clrScheme>
    <a:fontScheme name="1_Folienmaster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1_Folienmaster 1">
        <a:dk1>
          <a:srgbClr val="333333"/>
        </a:dk1>
        <a:lt1>
          <a:srgbClr val="FFFFFF"/>
        </a:lt1>
        <a:dk2>
          <a:srgbClr val="000000"/>
        </a:dk2>
        <a:lt2>
          <a:srgbClr val="747678"/>
        </a:lt2>
        <a:accent1>
          <a:srgbClr val="008444"/>
        </a:accent1>
        <a:accent2>
          <a:srgbClr val="006751"/>
        </a:accent2>
        <a:accent3>
          <a:srgbClr val="FFFFFF"/>
        </a:accent3>
        <a:accent4>
          <a:srgbClr val="2A2A2A"/>
        </a:accent4>
        <a:accent5>
          <a:srgbClr val="AAC2B0"/>
        </a:accent5>
        <a:accent6>
          <a:srgbClr val="005D49"/>
        </a:accent6>
        <a:hlink>
          <a:srgbClr val="FFDC00"/>
        </a:hlink>
        <a:folHlink>
          <a:srgbClr val="C9CA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lienmaster 2">
        <a:dk1>
          <a:srgbClr val="69BE28"/>
        </a:dk1>
        <a:lt1>
          <a:srgbClr val="FFFFFF"/>
        </a:lt1>
        <a:dk2>
          <a:srgbClr val="DD4814"/>
        </a:dk2>
        <a:lt2>
          <a:srgbClr val="981E32"/>
        </a:lt2>
        <a:accent1>
          <a:srgbClr val="FF7900"/>
        </a:accent1>
        <a:accent2>
          <a:srgbClr val="F8DE6E"/>
        </a:accent2>
        <a:accent3>
          <a:srgbClr val="FFFFFF"/>
        </a:accent3>
        <a:accent4>
          <a:srgbClr val="59A221"/>
        </a:accent4>
        <a:accent5>
          <a:srgbClr val="FFBEAA"/>
        </a:accent5>
        <a:accent6>
          <a:srgbClr val="E1C963"/>
        </a:accent6>
        <a:hlink>
          <a:srgbClr val="002664"/>
        </a:hlink>
        <a:folHlink>
          <a:srgbClr val="9B9B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MHB-Vorlage_PD DD</Template>
  <TotalTime>0</TotalTime>
  <Words>462</Words>
  <Application>Microsoft Office PowerPoint</Application>
  <PresentationFormat>Bildschirmpräsentation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 Unicode MS</vt:lpstr>
      <vt:lpstr>ＭＳ Ｐゴシック</vt:lpstr>
      <vt:lpstr>Arial</vt:lpstr>
      <vt:lpstr>Courier New</vt:lpstr>
      <vt:lpstr>Wingdings</vt:lpstr>
      <vt:lpstr>vorlage_master_lpdzd_VORSCHLAG</vt:lpstr>
      <vt:lpstr>1_Folienmaster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Polizei Sachsen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Wank, Susen - Polizei, PD-DD</dc:creator>
  <cp:lastModifiedBy>DDIT</cp:lastModifiedBy>
  <cp:revision>47</cp:revision>
  <cp:lastPrinted>2022-05-24T11:46:56Z</cp:lastPrinted>
  <dcterms:created xsi:type="dcterms:W3CDTF">2022-05-12T09:50:58Z</dcterms:created>
  <dcterms:modified xsi:type="dcterms:W3CDTF">2022-06-23T06:09:01Z</dcterms:modified>
</cp:coreProperties>
</file>