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23"/>
  </p:notesMasterIdLst>
  <p:handoutMasterIdLst>
    <p:handoutMasterId r:id="rId24"/>
  </p:handoutMasterIdLst>
  <p:sldIdLst>
    <p:sldId id="256" r:id="rId2"/>
    <p:sldId id="276" r:id="rId3"/>
    <p:sldId id="257" r:id="rId4"/>
    <p:sldId id="258" r:id="rId5"/>
    <p:sldId id="274" r:id="rId6"/>
    <p:sldId id="279" r:id="rId7"/>
    <p:sldId id="260" r:id="rId8"/>
    <p:sldId id="261" r:id="rId9"/>
    <p:sldId id="273" r:id="rId10"/>
    <p:sldId id="280" r:id="rId11"/>
    <p:sldId id="262" r:id="rId12"/>
    <p:sldId id="263" r:id="rId13"/>
    <p:sldId id="264" r:id="rId14"/>
    <p:sldId id="275" r:id="rId15"/>
    <p:sldId id="266" r:id="rId16"/>
    <p:sldId id="267" r:id="rId17"/>
    <p:sldId id="268" r:id="rId18"/>
    <p:sldId id="269" r:id="rId19"/>
    <p:sldId id="278" r:id="rId20"/>
    <p:sldId id="270" r:id="rId21"/>
    <p:sldId id="271" r:id="rId22"/>
  </p:sldIdLst>
  <p:sldSz cx="9144000" cy="6858000" type="screen4x3"/>
  <p:notesSz cx="6797675" cy="9926638"/>
  <p:defaultTextStyle>
    <a:defPPr>
      <a:defRPr lang="de-DE"/>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660"/>
  </p:normalViewPr>
  <p:slideViewPr>
    <p:cSldViewPr>
      <p:cViewPr varScale="1">
        <p:scale>
          <a:sx n="81" d="100"/>
          <a:sy n="81" d="100"/>
        </p:scale>
        <p:origin x="1483"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441CC5-68A6-4358-A878-62A0AA4B6088}"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de-DE"/>
        </a:p>
      </dgm:t>
    </dgm:pt>
    <dgm:pt modelId="{2452130C-3C7B-4F7F-B537-CB0EA9AE8935}">
      <dgm:prSet phldrT="[Text]" custT="1"/>
      <dgm:spPr/>
      <dgm:t>
        <a:bodyPr/>
        <a:lstStyle/>
        <a:p>
          <a:r>
            <a:rPr lang="de-DE" sz="1600" dirty="0"/>
            <a:t>Schuleingangs-</a:t>
          </a:r>
        </a:p>
        <a:p>
          <a:r>
            <a:rPr lang="de-DE" sz="1600" dirty="0" err="1"/>
            <a:t>phase</a:t>
          </a:r>
          <a:endParaRPr lang="de-DE" sz="1600" dirty="0"/>
        </a:p>
      </dgm:t>
    </dgm:pt>
    <dgm:pt modelId="{7C927F71-E5CE-4A1B-9272-77561107FA26}" type="parTrans" cxnId="{F30B6677-E058-4CAF-BC71-109B00CE9BF1}">
      <dgm:prSet/>
      <dgm:spPr/>
      <dgm:t>
        <a:bodyPr/>
        <a:lstStyle/>
        <a:p>
          <a:endParaRPr lang="de-DE"/>
        </a:p>
      </dgm:t>
    </dgm:pt>
    <dgm:pt modelId="{F54F3A57-73C3-4CB3-A9C7-062A773A41EC}" type="sibTrans" cxnId="{F30B6677-E058-4CAF-BC71-109B00CE9BF1}">
      <dgm:prSet/>
      <dgm:spPr/>
      <dgm:t>
        <a:bodyPr/>
        <a:lstStyle/>
        <a:p>
          <a:endParaRPr lang="de-DE"/>
        </a:p>
      </dgm:t>
    </dgm:pt>
    <dgm:pt modelId="{1CA3483D-DC83-495F-927D-0FDD180F6BA9}">
      <dgm:prSet phldrT="[Text]" custT="1"/>
      <dgm:spPr/>
      <dgm:t>
        <a:bodyPr/>
        <a:lstStyle/>
        <a:p>
          <a:r>
            <a:rPr lang="de-DE" sz="1400" dirty="0"/>
            <a:t>Ganztagsangebote</a:t>
          </a:r>
        </a:p>
      </dgm:t>
    </dgm:pt>
    <dgm:pt modelId="{487D6867-258C-4BA5-838C-E879376CF9AF}" type="parTrans" cxnId="{DF9F382E-D1C4-4F25-933A-A699B25CFCEA}">
      <dgm:prSet/>
      <dgm:spPr/>
      <dgm:t>
        <a:bodyPr/>
        <a:lstStyle/>
        <a:p>
          <a:endParaRPr lang="de-DE"/>
        </a:p>
      </dgm:t>
    </dgm:pt>
    <dgm:pt modelId="{52E743D1-FC21-4B7B-9F6A-9F30C497C8E0}" type="sibTrans" cxnId="{DF9F382E-D1C4-4F25-933A-A699B25CFCEA}">
      <dgm:prSet/>
      <dgm:spPr/>
      <dgm:t>
        <a:bodyPr/>
        <a:lstStyle/>
        <a:p>
          <a:endParaRPr lang="de-DE"/>
        </a:p>
      </dgm:t>
    </dgm:pt>
    <dgm:pt modelId="{02F272DE-DA19-4B4E-B0F5-2328D0D5371B}">
      <dgm:prSet phldrT="[Text]" custT="1"/>
      <dgm:spPr/>
      <dgm:t>
        <a:bodyPr/>
        <a:lstStyle/>
        <a:p>
          <a:r>
            <a:rPr lang="de-DE" sz="1600" dirty="0"/>
            <a:t>Inklusion/DAZ3</a:t>
          </a:r>
        </a:p>
      </dgm:t>
    </dgm:pt>
    <dgm:pt modelId="{F58A3937-6668-48B6-A125-2CD559DED241}" type="parTrans" cxnId="{1B10385E-017C-4C7A-B04A-4F8DD6175983}">
      <dgm:prSet/>
      <dgm:spPr/>
      <dgm:t>
        <a:bodyPr/>
        <a:lstStyle/>
        <a:p>
          <a:endParaRPr lang="de-DE"/>
        </a:p>
      </dgm:t>
    </dgm:pt>
    <dgm:pt modelId="{3EB9F5B9-9841-4BBF-87E3-C44AA0D44E4E}" type="sibTrans" cxnId="{1B10385E-017C-4C7A-B04A-4F8DD6175983}">
      <dgm:prSet/>
      <dgm:spPr/>
      <dgm:t>
        <a:bodyPr/>
        <a:lstStyle/>
        <a:p>
          <a:endParaRPr lang="de-DE"/>
        </a:p>
      </dgm:t>
    </dgm:pt>
    <dgm:pt modelId="{6461749C-D93F-4EEB-A7AD-288F92939526}">
      <dgm:prSet phldrT="[Text]" custT="1"/>
      <dgm:spPr/>
      <dgm:t>
        <a:bodyPr/>
        <a:lstStyle/>
        <a:p>
          <a:r>
            <a:rPr lang="de-DE" sz="1600" dirty="0"/>
            <a:t>Traditionen</a:t>
          </a:r>
        </a:p>
      </dgm:t>
    </dgm:pt>
    <dgm:pt modelId="{A49904EB-118F-4238-A517-190A496E34CC}" type="parTrans" cxnId="{FD2D8D5F-96EB-46EA-A6E8-D99D419D6700}">
      <dgm:prSet/>
      <dgm:spPr/>
      <dgm:t>
        <a:bodyPr/>
        <a:lstStyle/>
        <a:p>
          <a:endParaRPr lang="de-DE"/>
        </a:p>
      </dgm:t>
    </dgm:pt>
    <dgm:pt modelId="{35D35C85-6164-45BA-A4A9-D454FD4EAC11}" type="sibTrans" cxnId="{FD2D8D5F-96EB-46EA-A6E8-D99D419D6700}">
      <dgm:prSet/>
      <dgm:spPr/>
      <dgm:t>
        <a:bodyPr/>
        <a:lstStyle/>
        <a:p>
          <a:endParaRPr lang="de-DE"/>
        </a:p>
      </dgm:t>
    </dgm:pt>
    <dgm:pt modelId="{A0FD537B-5DFF-4E58-8F87-ADFF898A36BA}">
      <dgm:prSet phldrT="[Text]" custT="1"/>
      <dgm:spPr/>
      <dgm:t>
        <a:bodyPr/>
        <a:lstStyle/>
        <a:p>
          <a:r>
            <a:rPr lang="de-DE" sz="1600" dirty="0"/>
            <a:t>Fortbildung</a:t>
          </a:r>
        </a:p>
      </dgm:t>
    </dgm:pt>
    <dgm:pt modelId="{1FF5CC28-BD42-42B8-9EF1-32252770F197}" type="parTrans" cxnId="{3E3E2255-2028-42D9-B2E9-E266B9D0C4B1}">
      <dgm:prSet/>
      <dgm:spPr/>
      <dgm:t>
        <a:bodyPr/>
        <a:lstStyle/>
        <a:p>
          <a:endParaRPr lang="de-DE"/>
        </a:p>
      </dgm:t>
    </dgm:pt>
    <dgm:pt modelId="{A2A82FDC-D65F-45FF-AA8D-EB87E0184AEB}" type="sibTrans" cxnId="{3E3E2255-2028-42D9-B2E9-E266B9D0C4B1}">
      <dgm:prSet/>
      <dgm:spPr/>
      <dgm:t>
        <a:bodyPr/>
        <a:lstStyle/>
        <a:p>
          <a:endParaRPr lang="de-DE"/>
        </a:p>
      </dgm:t>
    </dgm:pt>
    <dgm:pt modelId="{24012547-3CA1-4C24-A89E-4F8CC8FF91F4}" type="pres">
      <dgm:prSet presAssocID="{08441CC5-68A6-4358-A878-62A0AA4B6088}" presName="cycle" presStyleCnt="0">
        <dgm:presLayoutVars>
          <dgm:dir/>
          <dgm:resizeHandles val="exact"/>
        </dgm:presLayoutVars>
      </dgm:prSet>
      <dgm:spPr/>
    </dgm:pt>
    <dgm:pt modelId="{C782C206-5B9A-4CA3-B126-27210BC751FA}" type="pres">
      <dgm:prSet presAssocID="{2452130C-3C7B-4F7F-B537-CB0EA9AE8935}" presName="node" presStyleLbl="node1" presStyleIdx="0" presStyleCnt="5" custScaleX="120600" custScaleY="104169">
        <dgm:presLayoutVars>
          <dgm:bulletEnabled val="1"/>
        </dgm:presLayoutVars>
      </dgm:prSet>
      <dgm:spPr/>
    </dgm:pt>
    <dgm:pt modelId="{66E4BC2A-6B4E-458C-BC6F-93146DC29225}" type="pres">
      <dgm:prSet presAssocID="{2452130C-3C7B-4F7F-B537-CB0EA9AE8935}" presName="spNode" presStyleCnt="0"/>
      <dgm:spPr/>
    </dgm:pt>
    <dgm:pt modelId="{4F615D4B-88F1-4E77-A8B7-F69F56B49178}" type="pres">
      <dgm:prSet presAssocID="{F54F3A57-73C3-4CB3-A9C7-062A773A41EC}" presName="sibTrans" presStyleLbl="sibTrans1D1" presStyleIdx="0" presStyleCnt="5"/>
      <dgm:spPr/>
    </dgm:pt>
    <dgm:pt modelId="{7B289DCF-BFBB-486B-A638-73420ABC9920}" type="pres">
      <dgm:prSet presAssocID="{1CA3483D-DC83-495F-927D-0FDD180F6BA9}" presName="node" presStyleLbl="node1" presStyleIdx="1" presStyleCnt="5" custScaleX="140320" custScaleY="99999" custRadScaleRad="111252" custRadScaleInc="-29389">
        <dgm:presLayoutVars>
          <dgm:bulletEnabled val="1"/>
        </dgm:presLayoutVars>
      </dgm:prSet>
      <dgm:spPr/>
    </dgm:pt>
    <dgm:pt modelId="{515426B1-ABF2-4AAA-9BCF-47891490DC4F}" type="pres">
      <dgm:prSet presAssocID="{1CA3483D-DC83-495F-927D-0FDD180F6BA9}" presName="spNode" presStyleCnt="0"/>
      <dgm:spPr/>
    </dgm:pt>
    <dgm:pt modelId="{D5A5175F-5A54-49F3-86BB-CD8DFBDFE952}" type="pres">
      <dgm:prSet presAssocID="{52E743D1-FC21-4B7B-9F6A-9F30C497C8E0}" presName="sibTrans" presStyleLbl="sibTrans1D1" presStyleIdx="1" presStyleCnt="5"/>
      <dgm:spPr/>
    </dgm:pt>
    <dgm:pt modelId="{0951849F-B9E3-4C4C-A931-CB3DA09840FC}" type="pres">
      <dgm:prSet presAssocID="{02F272DE-DA19-4B4E-B0F5-2328D0D5371B}" presName="node" presStyleLbl="node1" presStyleIdx="2" presStyleCnt="5" custScaleX="123354" custScaleY="97504" custRadScaleRad="105273" custRadScaleInc="-3327">
        <dgm:presLayoutVars>
          <dgm:bulletEnabled val="1"/>
        </dgm:presLayoutVars>
      </dgm:prSet>
      <dgm:spPr/>
    </dgm:pt>
    <dgm:pt modelId="{166AD68B-04CD-4241-879A-66008D0B146A}" type="pres">
      <dgm:prSet presAssocID="{02F272DE-DA19-4B4E-B0F5-2328D0D5371B}" presName="spNode" presStyleCnt="0"/>
      <dgm:spPr/>
    </dgm:pt>
    <dgm:pt modelId="{77F91C99-BD2F-4E18-9DE2-BC6088C5EBD9}" type="pres">
      <dgm:prSet presAssocID="{3EB9F5B9-9841-4BBF-87E3-C44AA0D44E4E}" presName="sibTrans" presStyleLbl="sibTrans1D1" presStyleIdx="2" presStyleCnt="5"/>
      <dgm:spPr/>
    </dgm:pt>
    <dgm:pt modelId="{D57E23D9-B821-4F9E-9D3F-5D2379A33F6C}" type="pres">
      <dgm:prSet presAssocID="{6461749C-D93F-4EEB-A7AD-288F92939526}" presName="node" presStyleLbl="node1" presStyleIdx="3" presStyleCnt="5" custRadScaleRad="101247" custRadScaleInc="182869">
        <dgm:presLayoutVars>
          <dgm:bulletEnabled val="1"/>
        </dgm:presLayoutVars>
      </dgm:prSet>
      <dgm:spPr/>
    </dgm:pt>
    <dgm:pt modelId="{59D42D0E-4F2C-4DC6-A0B6-E712B7B7A6DE}" type="pres">
      <dgm:prSet presAssocID="{6461749C-D93F-4EEB-A7AD-288F92939526}" presName="spNode" presStyleCnt="0"/>
      <dgm:spPr/>
    </dgm:pt>
    <dgm:pt modelId="{BB38A00E-A2DE-475A-84A0-13C295D2AE99}" type="pres">
      <dgm:prSet presAssocID="{35D35C85-6164-45BA-A4A9-D454FD4EAC11}" presName="sibTrans" presStyleLbl="sibTrans1D1" presStyleIdx="3" presStyleCnt="5"/>
      <dgm:spPr/>
    </dgm:pt>
    <dgm:pt modelId="{A94B9EF9-4855-4DF9-9886-72CDD25D2A95}" type="pres">
      <dgm:prSet presAssocID="{A0FD537B-5DFF-4E58-8F87-ADFF898A36BA}" presName="node" presStyleLbl="node1" presStyleIdx="4" presStyleCnt="5" custRadScaleRad="100086" custRadScaleInc="50774">
        <dgm:presLayoutVars>
          <dgm:bulletEnabled val="1"/>
        </dgm:presLayoutVars>
      </dgm:prSet>
      <dgm:spPr/>
    </dgm:pt>
    <dgm:pt modelId="{B5A9CC74-5E60-45FE-8040-3D527295E75A}" type="pres">
      <dgm:prSet presAssocID="{A0FD537B-5DFF-4E58-8F87-ADFF898A36BA}" presName="spNode" presStyleCnt="0"/>
      <dgm:spPr/>
    </dgm:pt>
    <dgm:pt modelId="{0DB39AA5-4036-4F23-A717-E6F8B064BC93}" type="pres">
      <dgm:prSet presAssocID="{A2A82FDC-D65F-45FF-AA8D-EB87E0184AEB}" presName="sibTrans" presStyleLbl="sibTrans1D1" presStyleIdx="4" presStyleCnt="5"/>
      <dgm:spPr/>
    </dgm:pt>
  </dgm:ptLst>
  <dgm:cxnLst>
    <dgm:cxn modelId="{4192FB17-B9A5-4964-97F7-D3E9BD7CB873}" type="presOf" srcId="{35D35C85-6164-45BA-A4A9-D454FD4EAC11}" destId="{BB38A00E-A2DE-475A-84A0-13C295D2AE99}" srcOrd="0" destOrd="0" presId="urn:microsoft.com/office/officeart/2005/8/layout/cycle6"/>
    <dgm:cxn modelId="{4F53F625-493B-4800-B182-8BD6361A19CE}" type="presOf" srcId="{08441CC5-68A6-4358-A878-62A0AA4B6088}" destId="{24012547-3CA1-4C24-A89E-4F8CC8FF91F4}" srcOrd="0" destOrd="0" presId="urn:microsoft.com/office/officeart/2005/8/layout/cycle6"/>
    <dgm:cxn modelId="{DF9F382E-D1C4-4F25-933A-A699B25CFCEA}" srcId="{08441CC5-68A6-4358-A878-62A0AA4B6088}" destId="{1CA3483D-DC83-495F-927D-0FDD180F6BA9}" srcOrd="1" destOrd="0" parTransId="{487D6867-258C-4BA5-838C-E879376CF9AF}" sibTransId="{52E743D1-FC21-4B7B-9F6A-9F30C497C8E0}"/>
    <dgm:cxn modelId="{1B10385E-017C-4C7A-B04A-4F8DD6175983}" srcId="{08441CC5-68A6-4358-A878-62A0AA4B6088}" destId="{02F272DE-DA19-4B4E-B0F5-2328D0D5371B}" srcOrd="2" destOrd="0" parTransId="{F58A3937-6668-48B6-A125-2CD559DED241}" sibTransId="{3EB9F5B9-9841-4BBF-87E3-C44AA0D44E4E}"/>
    <dgm:cxn modelId="{FD2D8D5F-96EB-46EA-A6E8-D99D419D6700}" srcId="{08441CC5-68A6-4358-A878-62A0AA4B6088}" destId="{6461749C-D93F-4EEB-A7AD-288F92939526}" srcOrd="3" destOrd="0" parTransId="{A49904EB-118F-4238-A517-190A496E34CC}" sibTransId="{35D35C85-6164-45BA-A4A9-D454FD4EAC11}"/>
    <dgm:cxn modelId="{3E3E2255-2028-42D9-B2E9-E266B9D0C4B1}" srcId="{08441CC5-68A6-4358-A878-62A0AA4B6088}" destId="{A0FD537B-5DFF-4E58-8F87-ADFF898A36BA}" srcOrd="4" destOrd="0" parTransId="{1FF5CC28-BD42-42B8-9EF1-32252770F197}" sibTransId="{A2A82FDC-D65F-45FF-AA8D-EB87E0184AEB}"/>
    <dgm:cxn modelId="{F30B6677-E058-4CAF-BC71-109B00CE9BF1}" srcId="{08441CC5-68A6-4358-A878-62A0AA4B6088}" destId="{2452130C-3C7B-4F7F-B537-CB0EA9AE8935}" srcOrd="0" destOrd="0" parTransId="{7C927F71-E5CE-4A1B-9272-77561107FA26}" sibTransId="{F54F3A57-73C3-4CB3-A9C7-062A773A41EC}"/>
    <dgm:cxn modelId="{157E30A4-94D1-447C-94E2-21A3569705A8}" type="presOf" srcId="{1CA3483D-DC83-495F-927D-0FDD180F6BA9}" destId="{7B289DCF-BFBB-486B-A638-73420ABC9920}" srcOrd="0" destOrd="0" presId="urn:microsoft.com/office/officeart/2005/8/layout/cycle6"/>
    <dgm:cxn modelId="{7EED08B0-58B6-4EB5-B13E-31FBF7A93DED}" type="presOf" srcId="{52E743D1-FC21-4B7B-9F6A-9F30C497C8E0}" destId="{D5A5175F-5A54-49F3-86BB-CD8DFBDFE952}" srcOrd="0" destOrd="0" presId="urn:microsoft.com/office/officeart/2005/8/layout/cycle6"/>
    <dgm:cxn modelId="{C9A1E9B9-0C62-41CF-BB31-316BB3C9A8E7}" type="presOf" srcId="{02F272DE-DA19-4B4E-B0F5-2328D0D5371B}" destId="{0951849F-B9E3-4C4C-A931-CB3DA09840FC}" srcOrd="0" destOrd="0" presId="urn:microsoft.com/office/officeart/2005/8/layout/cycle6"/>
    <dgm:cxn modelId="{ADBA8AC2-BBD8-449E-97E9-1F7C7EFB0161}" type="presOf" srcId="{A2A82FDC-D65F-45FF-AA8D-EB87E0184AEB}" destId="{0DB39AA5-4036-4F23-A717-E6F8B064BC93}" srcOrd="0" destOrd="0" presId="urn:microsoft.com/office/officeart/2005/8/layout/cycle6"/>
    <dgm:cxn modelId="{701FF9D0-6F5F-477C-8FF2-E5C05FF739E2}" type="presOf" srcId="{A0FD537B-5DFF-4E58-8F87-ADFF898A36BA}" destId="{A94B9EF9-4855-4DF9-9886-72CDD25D2A95}" srcOrd="0" destOrd="0" presId="urn:microsoft.com/office/officeart/2005/8/layout/cycle6"/>
    <dgm:cxn modelId="{C3B113D7-A704-43D4-89BE-CA357CF31B7B}" type="presOf" srcId="{2452130C-3C7B-4F7F-B537-CB0EA9AE8935}" destId="{C782C206-5B9A-4CA3-B126-27210BC751FA}" srcOrd="0" destOrd="0" presId="urn:microsoft.com/office/officeart/2005/8/layout/cycle6"/>
    <dgm:cxn modelId="{8C5AC1DC-3763-4F46-B2C2-1D085E73B621}" type="presOf" srcId="{6461749C-D93F-4EEB-A7AD-288F92939526}" destId="{D57E23D9-B821-4F9E-9D3F-5D2379A33F6C}" srcOrd="0" destOrd="0" presId="urn:microsoft.com/office/officeart/2005/8/layout/cycle6"/>
    <dgm:cxn modelId="{A2343EE7-75C9-468F-9A84-877EB070D43A}" type="presOf" srcId="{F54F3A57-73C3-4CB3-A9C7-062A773A41EC}" destId="{4F615D4B-88F1-4E77-A8B7-F69F56B49178}" srcOrd="0" destOrd="0" presId="urn:microsoft.com/office/officeart/2005/8/layout/cycle6"/>
    <dgm:cxn modelId="{F48404F8-4093-4EEA-A73B-D92CA95A2CDA}" type="presOf" srcId="{3EB9F5B9-9841-4BBF-87E3-C44AA0D44E4E}" destId="{77F91C99-BD2F-4E18-9DE2-BC6088C5EBD9}" srcOrd="0" destOrd="0" presId="urn:microsoft.com/office/officeart/2005/8/layout/cycle6"/>
    <dgm:cxn modelId="{6DC8AED5-8036-45D3-BDC7-21870919FFDD}" type="presParOf" srcId="{24012547-3CA1-4C24-A89E-4F8CC8FF91F4}" destId="{C782C206-5B9A-4CA3-B126-27210BC751FA}" srcOrd="0" destOrd="0" presId="urn:microsoft.com/office/officeart/2005/8/layout/cycle6"/>
    <dgm:cxn modelId="{C7D2EDBC-3086-408F-B83E-2B6D86DD6FD7}" type="presParOf" srcId="{24012547-3CA1-4C24-A89E-4F8CC8FF91F4}" destId="{66E4BC2A-6B4E-458C-BC6F-93146DC29225}" srcOrd="1" destOrd="0" presId="urn:microsoft.com/office/officeart/2005/8/layout/cycle6"/>
    <dgm:cxn modelId="{B4F713F8-156F-40D8-A482-9763AB9DEA5A}" type="presParOf" srcId="{24012547-3CA1-4C24-A89E-4F8CC8FF91F4}" destId="{4F615D4B-88F1-4E77-A8B7-F69F56B49178}" srcOrd="2" destOrd="0" presId="urn:microsoft.com/office/officeart/2005/8/layout/cycle6"/>
    <dgm:cxn modelId="{9F70697C-C6C1-4166-A4AF-E78644AB7DCB}" type="presParOf" srcId="{24012547-3CA1-4C24-A89E-4F8CC8FF91F4}" destId="{7B289DCF-BFBB-486B-A638-73420ABC9920}" srcOrd="3" destOrd="0" presId="urn:microsoft.com/office/officeart/2005/8/layout/cycle6"/>
    <dgm:cxn modelId="{40B47DEE-2D8D-41E2-A184-97F4838F2AB7}" type="presParOf" srcId="{24012547-3CA1-4C24-A89E-4F8CC8FF91F4}" destId="{515426B1-ABF2-4AAA-9BCF-47891490DC4F}" srcOrd="4" destOrd="0" presId="urn:microsoft.com/office/officeart/2005/8/layout/cycle6"/>
    <dgm:cxn modelId="{A23C69CC-FF3E-4CF9-BF17-A1E7FE7A7F54}" type="presParOf" srcId="{24012547-3CA1-4C24-A89E-4F8CC8FF91F4}" destId="{D5A5175F-5A54-49F3-86BB-CD8DFBDFE952}" srcOrd="5" destOrd="0" presId="urn:microsoft.com/office/officeart/2005/8/layout/cycle6"/>
    <dgm:cxn modelId="{DDED6925-CF01-49CE-B81D-C3B3982CDEAD}" type="presParOf" srcId="{24012547-3CA1-4C24-A89E-4F8CC8FF91F4}" destId="{0951849F-B9E3-4C4C-A931-CB3DA09840FC}" srcOrd="6" destOrd="0" presId="urn:microsoft.com/office/officeart/2005/8/layout/cycle6"/>
    <dgm:cxn modelId="{EA3F7645-3181-4A5B-81A5-1B6402D28B30}" type="presParOf" srcId="{24012547-3CA1-4C24-A89E-4F8CC8FF91F4}" destId="{166AD68B-04CD-4241-879A-66008D0B146A}" srcOrd="7" destOrd="0" presId="urn:microsoft.com/office/officeart/2005/8/layout/cycle6"/>
    <dgm:cxn modelId="{615F0436-A3A1-4D23-AA2C-62ED4596B360}" type="presParOf" srcId="{24012547-3CA1-4C24-A89E-4F8CC8FF91F4}" destId="{77F91C99-BD2F-4E18-9DE2-BC6088C5EBD9}" srcOrd="8" destOrd="0" presId="urn:microsoft.com/office/officeart/2005/8/layout/cycle6"/>
    <dgm:cxn modelId="{360DE759-6F97-415D-998D-A0AD667A3662}" type="presParOf" srcId="{24012547-3CA1-4C24-A89E-4F8CC8FF91F4}" destId="{D57E23D9-B821-4F9E-9D3F-5D2379A33F6C}" srcOrd="9" destOrd="0" presId="urn:microsoft.com/office/officeart/2005/8/layout/cycle6"/>
    <dgm:cxn modelId="{57620AAC-FBAE-42E2-ACBC-FC6577E3C0D3}" type="presParOf" srcId="{24012547-3CA1-4C24-A89E-4F8CC8FF91F4}" destId="{59D42D0E-4F2C-4DC6-A0B6-E712B7B7A6DE}" srcOrd="10" destOrd="0" presId="urn:microsoft.com/office/officeart/2005/8/layout/cycle6"/>
    <dgm:cxn modelId="{C287D218-E61D-4F45-9334-ABCCB26ECC06}" type="presParOf" srcId="{24012547-3CA1-4C24-A89E-4F8CC8FF91F4}" destId="{BB38A00E-A2DE-475A-84A0-13C295D2AE99}" srcOrd="11" destOrd="0" presId="urn:microsoft.com/office/officeart/2005/8/layout/cycle6"/>
    <dgm:cxn modelId="{BA0A99D7-42F7-4BE7-AAAC-0B1BC1A2D705}" type="presParOf" srcId="{24012547-3CA1-4C24-A89E-4F8CC8FF91F4}" destId="{A94B9EF9-4855-4DF9-9886-72CDD25D2A95}" srcOrd="12" destOrd="0" presId="urn:microsoft.com/office/officeart/2005/8/layout/cycle6"/>
    <dgm:cxn modelId="{89C3935F-B739-4311-B839-816F9FAC1BA5}" type="presParOf" srcId="{24012547-3CA1-4C24-A89E-4F8CC8FF91F4}" destId="{B5A9CC74-5E60-45FE-8040-3D527295E75A}" srcOrd="13" destOrd="0" presId="urn:microsoft.com/office/officeart/2005/8/layout/cycle6"/>
    <dgm:cxn modelId="{FD5E1409-768E-412F-AB99-F404C5D5D55B}" type="presParOf" srcId="{24012547-3CA1-4C24-A89E-4F8CC8FF91F4}" destId="{0DB39AA5-4036-4F23-A717-E6F8B064BC93}"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00765C-8DB3-4E32-8C92-E273ADB2BCB0}"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de-DE"/>
        </a:p>
      </dgm:t>
    </dgm:pt>
    <dgm:pt modelId="{EF21F1DF-455C-40C9-B446-4ADFDBFB3908}">
      <dgm:prSet phldrT="[Text]" custT="1"/>
      <dgm:spPr/>
      <dgm:t>
        <a:bodyPr/>
        <a:lstStyle/>
        <a:p>
          <a:r>
            <a:rPr lang="de-DE" sz="2000" b="1" i="1" dirty="0">
              <a:solidFill>
                <a:srgbClr val="002060"/>
              </a:solidFill>
            </a:rPr>
            <a:t>Klasse 2000</a:t>
          </a:r>
        </a:p>
        <a:p>
          <a:r>
            <a:rPr lang="de-DE" sz="1600" b="1" dirty="0">
              <a:solidFill>
                <a:srgbClr val="FF0000"/>
              </a:solidFill>
            </a:rPr>
            <a:t>Gesund und fit - wir machen mit!</a:t>
          </a:r>
        </a:p>
      </dgm:t>
    </dgm:pt>
    <dgm:pt modelId="{BC7ECD30-E74A-4B5A-8353-48A53C79DB79}" type="parTrans" cxnId="{B858D624-41E0-4F9D-9558-1F19D5FBD1A3}">
      <dgm:prSet/>
      <dgm:spPr/>
      <dgm:t>
        <a:bodyPr/>
        <a:lstStyle/>
        <a:p>
          <a:endParaRPr lang="de-DE"/>
        </a:p>
      </dgm:t>
    </dgm:pt>
    <dgm:pt modelId="{63004C26-D4C6-43DB-AD3C-8A23E22693C8}" type="sibTrans" cxnId="{B858D624-41E0-4F9D-9558-1F19D5FBD1A3}">
      <dgm:prSet/>
      <dgm:spPr/>
      <dgm:t>
        <a:bodyPr/>
        <a:lstStyle/>
        <a:p>
          <a:endParaRPr lang="de-DE"/>
        </a:p>
      </dgm:t>
    </dgm:pt>
    <dgm:pt modelId="{A8C7FCCC-0EC0-4EF7-AB61-8DD82549E5DC}">
      <dgm:prSet phldrT="[Text]" custT="1"/>
      <dgm:spPr/>
      <dgm:t>
        <a:bodyPr/>
        <a:lstStyle/>
        <a:p>
          <a:r>
            <a:rPr lang="de-DE" sz="1400" dirty="0"/>
            <a:t>Gesund essen und trinken</a:t>
          </a:r>
        </a:p>
      </dgm:t>
    </dgm:pt>
    <dgm:pt modelId="{423C3851-22CF-481E-B664-5FB9DF8AE89F}" type="parTrans" cxnId="{5E23FF44-37B8-4505-ACE1-C87CCB2673FC}">
      <dgm:prSet/>
      <dgm:spPr/>
      <dgm:t>
        <a:bodyPr/>
        <a:lstStyle/>
        <a:p>
          <a:endParaRPr lang="de-DE"/>
        </a:p>
      </dgm:t>
    </dgm:pt>
    <dgm:pt modelId="{C6BA7E0E-CB20-4F84-AD7D-5A07487ADD3D}" type="sibTrans" cxnId="{5E23FF44-37B8-4505-ACE1-C87CCB2673FC}">
      <dgm:prSet/>
      <dgm:spPr/>
      <dgm:t>
        <a:bodyPr/>
        <a:lstStyle/>
        <a:p>
          <a:endParaRPr lang="de-DE"/>
        </a:p>
      </dgm:t>
    </dgm:pt>
    <dgm:pt modelId="{393D76D6-B84D-4185-A230-D35673F86FE9}">
      <dgm:prSet phldrT="[Text]" custT="1"/>
      <dgm:spPr/>
      <dgm:t>
        <a:bodyPr/>
        <a:lstStyle/>
        <a:p>
          <a:r>
            <a:rPr lang="de-DE" sz="1200" dirty="0"/>
            <a:t>Sich selbstmögen und Freunde haben</a:t>
          </a:r>
        </a:p>
      </dgm:t>
    </dgm:pt>
    <dgm:pt modelId="{E2204C7A-49DA-49D3-83E1-1F2100CE62F0}" type="parTrans" cxnId="{DA37CC72-7F9B-45D8-ACF7-CE09FAC0C919}">
      <dgm:prSet/>
      <dgm:spPr/>
      <dgm:t>
        <a:bodyPr/>
        <a:lstStyle/>
        <a:p>
          <a:endParaRPr lang="de-DE"/>
        </a:p>
      </dgm:t>
    </dgm:pt>
    <dgm:pt modelId="{9E951621-BA39-419C-B893-84EF35FAC23A}" type="sibTrans" cxnId="{DA37CC72-7F9B-45D8-ACF7-CE09FAC0C919}">
      <dgm:prSet/>
      <dgm:spPr/>
      <dgm:t>
        <a:bodyPr/>
        <a:lstStyle/>
        <a:p>
          <a:endParaRPr lang="de-DE"/>
        </a:p>
      </dgm:t>
    </dgm:pt>
    <dgm:pt modelId="{A48A3181-C41E-4324-B311-418275BEBF72}">
      <dgm:prSet phldrT="[Text]" custT="1"/>
      <dgm:spPr/>
      <dgm:t>
        <a:bodyPr/>
        <a:lstStyle/>
        <a:p>
          <a:r>
            <a:rPr lang="de-DE" sz="1200" dirty="0"/>
            <a:t>Kritisch denken und Nein sagen können</a:t>
          </a:r>
        </a:p>
      </dgm:t>
    </dgm:pt>
    <dgm:pt modelId="{741B9A29-3FB9-4A60-97FE-A322BDE42BE3}" type="parTrans" cxnId="{F5CC2179-5B0C-4BEA-B0E1-E7F7CC77AEDE}">
      <dgm:prSet/>
      <dgm:spPr/>
      <dgm:t>
        <a:bodyPr/>
        <a:lstStyle/>
        <a:p>
          <a:endParaRPr lang="de-DE"/>
        </a:p>
      </dgm:t>
    </dgm:pt>
    <dgm:pt modelId="{A5662BA8-3F79-4637-A059-152619EBDF24}" type="sibTrans" cxnId="{F5CC2179-5B0C-4BEA-B0E1-E7F7CC77AEDE}">
      <dgm:prSet/>
      <dgm:spPr/>
      <dgm:t>
        <a:bodyPr/>
        <a:lstStyle/>
        <a:p>
          <a:endParaRPr lang="de-DE"/>
        </a:p>
      </dgm:t>
    </dgm:pt>
    <dgm:pt modelId="{0264777A-763E-42C8-A397-2F39483EE51F}">
      <dgm:prSet phldrT="[Text]"/>
      <dgm:spPr/>
      <dgm:t>
        <a:bodyPr/>
        <a:lstStyle/>
        <a:p>
          <a:r>
            <a:rPr lang="de-DE" dirty="0"/>
            <a:t>Probleme und Konflikte lösen</a:t>
          </a:r>
        </a:p>
      </dgm:t>
    </dgm:pt>
    <dgm:pt modelId="{B52E9C02-C312-42D2-9726-227A55DB1EE7}" type="parTrans" cxnId="{847A5FC7-5F6F-4413-AFBB-BF6F076504A9}">
      <dgm:prSet/>
      <dgm:spPr/>
      <dgm:t>
        <a:bodyPr/>
        <a:lstStyle/>
        <a:p>
          <a:endParaRPr lang="de-DE"/>
        </a:p>
      </dgm:t>
    </dgm:pt>
    <dgm:pt modelId="{1D515AA8-81CD-4FFB-B51A-887A4B1C7893}" type="sibTrans" cxnId="{847A5FC7-5F6F-4413-AFBB-BF6F076504A9}">
      <dgm:prSet/>
      <dgm:spPr/>
      <dgm:t>
        <a:bodyPr/>
        <a:lstStyle/>
        <a:p>
          <a:endParaRPr lang="de-DE"/>
        </a:p>
      </dgm:t>
    </dgm:pt>
    <dgm:pt modelId="{845A5946-1EE7-478D-B30E-FE9961DECF77}">
      <dgm:prSet custT="1"/>
      <dgm:spPr/>
      <dgm:t>
        <a:bodyPr/>
        <a:lstStyle/>
        <a:p>
          <a:r>
            <a:rPr lang="de-DE" sz="1400" dirty="0"/>
            <a:t>Bewegen und </a:t>
          </a:r>
          <a:r>
            <a:rPr lang="de-DE" sz="1400" dirty="0" err="1"/>
            <a:t>entspan-nen</a:t>
          </a:r>
          <a:endParaRPr lang="de-DE" sz="1400" dirty="0"/>
        </a:p>
      </dgm:t>
    </dgm:pt>
    <dgm:pt modelId="{751EFBAE-3CCE-4D84-A43B-1632EC2DA6E7}" type="parTrans" cxnId="{7272F1F2-3C97-41A4-BF97-D12A7F478A37}">
      <dgm:prSet/>
      <dgm:spPr/>
      <dgm:t>
        <a:bodyPr/>
        <a:lstStyle/>
        <a:p>
          <a:endParaRPr lang="de-DE"/>
        </a:p>
      </dgm:t>
    </dgm:pt>
    <dgm:pt modelId="{9121FFEC-F987-4DA3-9A5E-7834B1F1F61C}" type="sibTrans" cxnId="{7272F1F2-3C97-41A4-BF97-D12A7F478A37}">
      <dgm:prSet/>
      <dgm:spPr/>
      <dgm:t>
        <a:bodyPr/>
        <a:lstStyle/>
        <a:p>
          <a:endParaRPr lang="de-DE"/>
        </a:p>
      </dgm:t>
    </dgm:pt>
    <dgm:pt modelId="{8735EF0A-59DC-423E-8EA6-A800B9D5ECDB}" type="pres">
      <dgm:prSet presAssocID="{2A00765C-8DB3-4E32-8C92-E273ADB2BCB0}" presName="Name0" presStyleCnt="0">
        <dgm:presLayoutVars>
          <dgm:chMax val="1"/>
          <dgm:dir/>
          <dgm:animLvl val="ctr"/>
          <dgm:resizeHandles val="exact"/>
        </dgm:presLayoutVars>
      </dgm:prSet>
      <dgm:spPr/>
    </dgm:pt>
    <dgm:pt modelId="{F5E9F6B6-3953-4060-A832-F108FC7D8FC9}" type="pres">
      <dgm:prSet presAssocID="{EF21F1DF-455C-40C9-B446-4ADFDBFB3908}" presName="centerShape" presStyleLbl="node0" presStyleIdx="0" presStyleCnt="1" custScaleX="135250" custScaleY="124957"/>
      <dgm:spPr/>
    </dgm:pt>
    <dgm:pt modelId="{A8046C76-3EF9-4F4D-AD53-7501F6AE48DC}" type="pres">
      <dgm:prSet presAssocID="{A8C7FCCC-0EC0-4EF7-AB61-8DD82549E5DC}" presName="node" presStyleLbl="node1" presStyleIdx="0" presStyleCnt="5">
        <dgm:presLayoutVars>
          <dgm:bulletEnabled val="1"/>
        </dgm:presLayoutVars>
      </dgm:prSet>
      <dgm:spPr/>
    </dgm:pt>
    <dgm:pt modelId="{8F06E07F-96FE-47EF-954B-1E84FFD2DF04}" type="pres">
      <dgm:prSet presAssocID="{A8C7FCCC-0EC0-4EF7-AB61-8DD82549E5DC}" presName="dummy" presStyleCnt="0"/>
      <dgm:spPr/>
    </dgm:pt>
    <dgm:pt modelId="{98C6F87A-E3D7-4CE2-A32A-02ECDA5FA655}" type="pres">
      <dgm:prSet presAssocID="{C6BA7E0E-CB20-4F84-AD7D-5A07487ADD3D}" presName="sibTrans" presStyleLbl="sibTrans2D1" presStyleIdx="0" presStyleCnt="5" custLinFactNeighborX="3170" custLinFactNeighborY="-1843"/>
      <dgm:spPr/>
    </dgm:pt>
    <dgm:pt modelId="{6117EE98-0C47-4E32-90BE-FF8B96A3CFE5}" type="pres">
      <dgm:prSet presAssocID="{393D76D6-B84D-4185-A230-D35673F86FE9}" presName="node" presStyleLbl="node1" presStyleIdx="1" presStyleCnt="5">
        <dgm:presLayoutVars>
          <dgm:bulletEnabled val="1"/>
        </dgm:presLayoutVars>
      </dgm:prSet>
      <dgm:spPr/>
    </dgm:pt>
    <dgm:pt modelId="{58FE692A-809C-4A7D-AF44-39DD03BAA995}" type="pres">
      <dgm:prSet presAssocID="{393D76D6-B84D-4185-A230-D35673F86FE9}" presName="dummy" presStyleCnt="0"/>
      <dgm:spPr/>
    </dgm:pt>
    <dgm:pt modelId="{87CC62A7-FC6C-439C-B6FD-624CCB388D0C}" type="pres">
      <dgm:prSet presAssocID="{9E951621-BA39-419C-B893-84EF35FAC23A}" presName="sibTrans" presStyleLbl="sibTrans2D1" presStyleIdx="1" presStyleCnt="5"/>
      <dgm:spPr/>
    </dgm:pt>
    <dgm:pt modelId="{83F41AF1-26CB-4228-BE01-FDC9074935C4}" type="pres">
      <dgm:prSet presAssocID="{A48A3181-C41E-4324-B311-418275BEBF72}" presName="node" presStyleLbl="node1" presStyleIdx="2" presStyleCnt="5">
        <dgm:presLayoutVars>
          <dgm:bulletEnabled val="1"/>
        </dgm:presLayoutVars>
      </dgm:prSet>
      <dgm:spPr/>
    </dgm:pt>
    <dgm:pt modelId="{C19611FE-0767-405E-A2CD-F81A37D7E5BE}" type="pres">
      <dgm:prSet presAssocID="{A48A3181-C41E-4324-B311-418275BEBF72}" presName="dummy" presStyleCnt="0"/>
      <dgm:spPr/>
    </dgm:pt>
    <dgm:pt modelId="{63D27D31-4E3C-469E-A67E-0D4C132DD9EC}" type="pres">
      <dgm:prSet presAssocID="{A5662BA8-3F79-4637-A059-152619EBDF24}" presName="sibTrans" presStyleLbl="sibTrans2D1" presStyleIdx="2" presStyleCnt="5"/>
      <dgm:spPr/>
    </dgm:pt>
    <dgm:pt modelId="{FB34473A-5E35-4328-AE20-EE38B72C9E1F}" type="pres">
      <dgm:prSet presAssocID="{0264777A-763E-42C8-A397-2F39483EE51F}" presName="node" presStyleLbl="node1" presStyleIdx="3" presStyleCnt="5">
        <dgm:presLayoutVars>
          <dgm:bulletEnabled val="1"/>
        </dgm:presLayoutVars>
      </dgm:prSet>
      <dgm:spPr/>
    </dgm:pt>
    <dgm:pt modelId="{D0D02B12-F9BE-44A6-A1C3-3A0802960FF2}" type="pres">
      <dgm:prSet presAssocID="{0264777A-763E-42C8-A397-2F39483EE51F}" presName="dummy" presStyleCnt="0"/>
      <dgm:spPr/>
    </dgm:pt>
    <dgm:pt modelId="{857FC862-8288-426D-9B02-7D6A0C1AF0EA}" type="pres">
      <dgm:prSet presAssocID="{1D515AA8-81CD-4FFB-B51A-887A4B1C7893}" presName="sibTrans" presStyleLbl="sibTrans2D1" presStyleIdx="3" presStyleCnt="5"/>
      <dgm:spPr/>
    </dgm:pt>
    <dgm:pt modelId="{CD68E917-FFD6-4B54-8571-AA93CB9D0CF2}" type="pres">
      <dgm:prSet presAssocID="{845A5946-1EE7-478D-B30E-FE9961DECF77}" presName="node" presStyleLbl="node1" presStyleIdx="4" presStyleCnt="5" custScaleX="101583" custScaleY="104949">
        <dgm:presLayoutVars>
          <dgm:bulletEnabled val="1"/>
        </dgm:presLayoutVars>
      </dgm:prSet>
      <dgm:spPr/>
    </dgm:pt>
    <dgm:pt modelId="{A3AC9D7A-CE59-4086-95F4-01CC4B252060}" type="pres">
      <dgm:prSet presAssocID="{845A5946-1EE7-478D-B30E-FE9961DECF77}" presName="dummy" presStyleCnt="0"/>
      <dgm:spPr/>
    </dgm:pt>
    <dgm:pt modelId="{A02309DD-E8AB-48FC-A6B0-1518CCD9A404}" type="pres">
      <dgm:prSet presAssocID="{9121FFEC-F987-4DA3-9A5E-7834B1F1F61C}" presName="sibTrans" presStyleLbl="sibTrans2D1" presStyleIdx="4" presStyleCnt="5"/>
      <dgm:spPr/>
    </dgm:pt>
  </dgm:ptLst>
  <dgm:cxnLst>
    <dgm:cxn modelId="{84604A06-DD01-41E1-9A6A-FAF933B5CA59}" type="presOf" srcId="{845A5946-1EE7-478D-B30E-FE9961DECF77}" destId="{CD68E917-FFD6-4B54-8571-AA93CB9D0CF2}" srcOrd="0" destOrd="0" presId="urn:microsoft.com/office/officeart/2005/8/layout/radial6"/>
    <dgm:cxn modelId="{2FA1B008-21C0-4E1A-927A-14751FB2A557}" type="presOf" srcId="{1D515AA8-81CD-4FFB-B51A-887A4B1C7893}" destId="{857FC862-8288-426D-9B02-7D6A0C1AF0EA}" srcOrd="0" destOrd="0" presId="urn:microsoft.com/office/officeart/2005/8/layout/radial6"/>
    <dgm:cxn modelId="{C1A4C117-5488-4171-99FC-FC6C9C1AC143}" type="presOf" srcId="{393D76D6-B84D-4185-A230-D35673F86FE9}" destId="{6117EE98-0C47-4E32-90BE-FF8B96A3CFE5}" srcOrd="0" destOrd="0" presId="urn:microsoft.com/office/officeart/2005/8/layout/radial6"/>
    <dgm:cxn modelId="{B858D624-41E0-4F9D-9558-1F19D5FBD1A3}" srcId="{2A00765C-8DB3-4E32-8C92-E273ADB2BCB0}" destId="{EF21F1DF-455C-40C9-B446-4ADFDBFB3908}" srcOrd="0" destOrd="0" parTransId="{BC7ECD30-E74A-4B5A-8353-48A53C79DB79}" sibTransId="{63004C26-D4C6-43DB-AD3C-8A23E22693C8}"/>
    <dgm:cxn modelId="{E995E83B-BDB5-41D5-B817-F26DDAC2843C}" type="presOf" srcId="{9E951621-BA39-419C-B893-84EF35FAC23A}" destId="{87CC62A7-FC6C-439C-B6FD-624CCB388D0C}" srcOrd="0" destOrd="0" presId="urn:microsoft.com/office/officeart/2005/8/layout/radial6"/>
    <dgm:cxn modelId="{C0589D3E-D014-4BD3-956C-CB5AD36F8B5A}" type="presOf" srcId="{A5662BA8-3F79-4637-A059-152619EBDF24}" destId="{63D27D31-4E3C-469E-A67E-0D4C132DD9EC}" srcOrd="0" destOrd="0" presId="urn:microsoft.com/office/officeart/2005/8/layout/radial6"/>
    <dgm:cxn modelId="{5E23FF44-37B8-4505-ACE1-C87CCB2673FC}" srcId="{EF21F1DF-455C-40C9-B446-4ADFDBFB3908}" destId="{A8C7FCCC-0EC0-4EF7-AB61-8DD82549E5DC}" srcOrd="0" destOrd="0" parTransId="{423C3851-22CF-481E-B664-5FB9DF8AE89F}" sibTransId="{C6BA7E0E-CB20-4F84-AD7D-5A07487ADD3D}"/>
    <dgm:cxn modelId="{DA37CC72-7F9B-45D8-ACF7-CE09FAC0C919}" srcId="{EF21F1DF-455C-40C9-B446-4ADFDBFB3908}" destId="{393D76D6-B84D-4185-A230-D35673F86FE9}" srcOrd="1" destOrd="0" parTransId="{E2204C7A-49DA-49D3-83E1-1F2100CE62F0}" sibTransId="{9E951621-BA39-419C-B893-84EF35FAC23A}"/>
    <dgm:cxn modelId="{07CA9C74-0DC0-44EA-8C49-882931008183}" type="presOf" srcId="{2A00765C-8DB3-4E32-8C92-E273ADB2BCB0}" destId="{8735EF0A-59DC-423E-8EA6-A800B9D5ECDB}" srcOrd="0" destOrd="0" presId="urn:microsoft.com/office/officeart/2005/8/layout/radial6"/>
    <dgm:cxn modelId="{B2C5C576-6335-4BB1-91EB-EEE5C228A863}" type="presOf" srcId="{0264777A-763E-42C8-A397-2F39483EE51F}" destId="{FB34473A-5E35-4328-AE20-EE38B72C9E1F}" srcOrd="0" destOrd="0" presId="urn:microsoft.com/office/officeart/2005/8/layout/radial6"/>
    <dgm:cxn modelId="{F5CC2179-5B0C-4BEA-B0E1-E7F7CC77AEDE}" srcId="{EF21F1DF-455C-40C9-B446-4ADFDBFB3908}" destId="{A48A3181-C41E-4324-B311-418275BEBF72}" srcOrd="2" destOrd="0" parTransId="{741B9A29-3FB9-4A60-97FE-A322BDE42BE3}" sibTransId="{A5662BA8-3F79-4637-A059-152619EBDF24}"/>
    <dgm:cxn modelId="{B011507F-4EDD-4683-85CF-0C7B6924D262}" type="presOf" srcId="{EF21F1DF-455C-40C9-B446-4ADFDBFB3908}" destId="{F5E9F6B6-3953-4060-A832-F108FC7D8FC9}" srcOrd="0" destOrd="0" presId="urn:microsoft.com/office/officeart/2005/8/layout/radial6"/>
    <dgm:cxn modelId="{DFC4D29C-0427-4096-948F-AF76C436308C}" type="presOf" srcId="{A48A3181-C41E-4324-B311-418275BEBF72}" destId="{83F41AF1-26CB-4228-BE01-FDC9074935C4}" srcOrd="0" destOrd="0" presId="urn:microsoft.com/office/officeart/2005/8/layout/radial6"/>
    <dgm:cxn modelId="{F105A8A0-5DF4-492B-B520-BEDFFEC1A7B9}" type="presOf" srcId="{A8C7FCCC-0EC0-4EF7-AB61-8DD82549E5DC}" destId="{A8046C76-3EF9-4F4D-AD53-7501F6AE48DC}" srcOrd="0" destOrd="0" presId="urn:microsoft.com/office/officeart/2005/8/layout/radial6"/>
    <dgm:cxn modelId="{2101DDAE-7118-4FE5-9C46-551420CB5389}" type="presOf" srcId="{C6BA7E0E-CB20-4F84-AD7D-5A07487ADD3D}" destId="{98C6F87A-E3D7-4CE2-A32A-02ECDA5FA655}" srcOrd="0" destOrd="0" presId="urn:microsoft.com/office/officeart/2005/8/layout/radial6"/>
    <dgm:cxn modelId="{847A5FC7-5F6F-4413-AFBB-BF6F076504A9}" srcId="{EF21F1DF-455C-40C9-B446-4ADFDBFB3908}" destId="{0264777A-763E-42C8-A397-2F39483EE51F}" srcOrd="3" destOrd="0" parTransId="{B52E9C02-C312-42D2-9726-227A55DB1EE7}" sibTransId="{1D515AA8-81CD-4FFB-B51A-887A4B1C7893}"/>
    <dgm:cxn modelId="{7272F1F2-3C97-41A4-BF97-D12A7F478A37}" srcId="{EF21F1DF-455C-40C9-B446-4ADFDBFB3908}" destId="{845A5946-1EE7-478D-B30E-FE9961DECF77}" srcOrd="4" destOrd="0" parTransId="{751EFBAE-3CCE-4D84-A43B-1632EC2DA6E7}" sibTransId="{9121FFEC-F987-4DA3-9A5E-7834B1F1F61C}"/>
    <dgm:cxn modelId="{F41F38F3-8775-4122-98D3-82BD4D6BE3F4}" type="presOf" srcId="{9121FFEC-F987-4DA3-9A5E-7834B1F1F61C}" destId="{A02309DD-E8AB-48FC-A6B0-1518CCD9A404}" srcOrd="0" destOrd="0" presId="urn:microsoft.com/office/officeart/2005/8/layout/radial6"/>
    <dgm:cxn modelId="{F97AEDC3-5D54-474A-A00B-983B5D26B599}" type="presParOf" srcId="{8735EF0A-59DC-423E-8EA6-A800B9D5ECDB}" destId="{F5E9F6B6-3953-4060-A832-F108FC7D8FC9}" srcOrd="0" destOrd="0" presId="urn:microsoft.com/office/officeart/2005/8/layout/radial6"/>
    <dgm:cxn modelId="{CF2798A8-8C58-4B10-B36D-CE61DB5F1C01}" type="presParOf" srcId="{8735EF0A-59DC-423E-8EA6-A800B9D5ECDB}" destId="{A8046C76-3EF9-4F4D-AD53-7501F6AE48DC}" srcOrd="1" destOrd="0" presId="urn:microsoft.com/office/officeart/2005/8/layout/radial6"/>
    <dgm:cxn modelId="{03C86F55-27FF-4D32-AC65-88A4209C60B1}" type="presParOf" srcId="{8735EF0A-59DC-423E-8EA6-A800B9D5ECDB}" destId="{8F06E07F-96FE-47EF-954B-1E84FFD2DF04}" srcOrd="2" destOrd="0" presId="urn:microsoft.com/office/officeart/2005/8/layout/radial6"/>
    <dgm:cxn modelId="{63EFB888-BC47-47ED-80C5-4000E4507FB4}" type="presParOf" srcId="{8735EF0A-59DC-423E-8EA6-A800B9D5ECDB}" destId="{98C6F87A-E3D7-4CE2-A32A-02ECDA5FA655}" srcOrd="3" destOrd="0" presId="urn:microsoft.com/office/officeart/2005/8/layout/radial6"/>
    <dgm:cxn modelId="{A0C09891-1812-418F-A55A-ADE5A04A6DBE}" type="presParOf" srcId="{8735EF0A-59DC-423E-8EA6-A800B9D5ECDB}" destId="{6117EE98-0C47-4E32-90BE-FF8B96A3CFE5}" srcOrd="4" destOrd="0" presId="urn:microsoft.com/office/officeart/2005/8/layout/radial6"/>
    <dgm:cxn modelId="{86CC856C-B66B-4EA8-B493-8256763D00BC}" type="presParOf" srcId="{8735EF0A-59DC-423E-8EA6-A800B9D5ECDB}" destId="{58FE692A-809C-4A7D-AF44-39DD03BAA995}" srcOrd="5" destOrd="0" presId="urn:microsoft.com/office/officeart/2005/8/layout/radial6"/>
    <dgm:cxn modelId="{A536A394-6F7A-43F9-9161-3475E5E0C20C}" type="presParOf" srcId="{8735EF0A-59DC-423E-8EA6-A800B9D5ECDB}" destId="{87CC62A7-FC6C-439C-B6FD-624CCB388D0C}" srcOrd="6" destOrd="0" presId="urn:microsoft.com/office/officeart/2005/8/layout/radial6"/>
    <dgm:cxn modelId="{C206653F-9576-46B4-8A79-649CC0368964}" type="presParOf" srcId="{8735EF0A-59DC-423E-8EA6-A800B9D5ECDB}" destId="{83F41AF1-26CB-4228-BE01-FDC9074935C4}" srcOrd="7" destOrd="0" presId="urn:microsoft.com/office/officeart/2005/8/layout/radial6"/>
    <dgm:cxn modelId="{D191B924-B217-4E90-8BD1-9B119EE6A39B}" type="presParOf" srcId="{8735EF0A-59DC-423E-8EA6-A800B9D5ECDB}" destId="{C19611FE-0767-405E-A2CD-F81A37D7E5BE}" srcOrd="8" destOrd="0" presId="urn:microsoft.com/office/officeart/2005/8/layout/radial6"/>
    <dgm:cxn modelId="{24F0A0EE-E233-4506-936B-8BF8C93597C7}" type="presParOf" srcId="{8735EF0A-59DC-423E-8EA6-A800B9D5ECDB}" destId="{63D27D31-4E3C-469E-A67E-0D4C132DD9EC}" srcOrd="9" destOrd="0" presId="urn:microsoft.com/office/officeart/2005/8/layout/radial6"/>
    <dgm:cxn modelId="{453B3AC0-B40F-4CAA-BCEC-92F86AB1CD3A}" type="presParOf" srcId="{8735EF0A-59DC-423E-8EA6-A800B9D5ECDB}" destId="{FB34473A-5E35-4328-AE20-EE38B72C9E1F}" srcOrd="10" destOrd="0" presId="urn:microsoft.com/office/officeart/2005/8/layout/radial6"/>
    <dgm:cxn modelId="{AA799F45-BA87-4159-8635-30A28874B96C}" type="presParOf" srcId="{8735EF0A-59DC-423E-8EA6-A800B9D5ECDB}" destId="{D0D02B12-F9BE-44A6-A1C3-3A0802960FF2}" srcOrd="11" destOrd="0" presId="urn:microsoft.com/office/officeart/2005/8/layout/radial6"/>
    <dgm:cxn modelId="{9B6F80B6-1512-4379-8BC4-486718304D5D}" type="presParOf" srcId="{8735EF0A-59DC-423E-8EA6-A800B9D5ECDB}" destId="{857FC862-8288-426D-9B02-7D6A0C1AF0EA}" srcOrd="12" destOrd="0" presId="urn:microsoft.com/office/officeart/2005/8/layout/radial6"/>
    <dgm:cxn modelId="{7C68C0B9-1DD3-4E21-9D8E-42B9374800A9}" type="presParOf" srcId="{8735EF0A-59DC-423E-8EA6-A800B9D5ECDB}" destId="{CD68E917-FFD6-4B54-8571-AA93CB9D0CF2}" srcOrd="13" destOrd="0" presId="urn:microsoft.com/office/officeart/2005/8/layout/radial6"/>
    <dgm:cxn modelId="{6117B1F7-92CE-4025-B293-BFC13AEC83AB}" type="presParOf" srcId="{8735EF0A-59DC-423E-8EA6-A800B9D5ECDB}" destId="{A3AC9D7A-CE59-4086-95F4-01CC4B252060}" srcOrd="14" destOrd="0" presId="urn:microsoft.com/office/officeart/2005/8/layout/radial6"/>
    <dgm:cxn modelId="{9D2C18AF-6F14-4B19-8A4A-00E32FBF68F3}" type="presParOf" srcId="{8735EF0A-59DC-423E-8EA6-A800B9D5ECDB}" destId="{A02309DD-E8AB-48FC-A6B0-1518CCD9A404}"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3E86F8-CB12-40DB-8D7B-2F40E6E20153}"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de-DE"/>
        </a:p>
      </dgm:t>
    </dgm:pt>
    <dgm:pt modelId="{153F2314-3983-46EF-852D-21D21724B947}">
      <dgm:prSet phldrT="[Text]" custT="1"/>
      <dgm:spPr/>
      <dgm:t>
        <a:bodyPr/>
        <a:lstStyle/>
        <a:p>
          <a:r>
            <a:rPr lang="de-DE" sz="1400" dirty="0"/>
            <a:t>Gesundheits-fördernde Lernumgebung</a:t>
          </a:r>
        </a:p>
      </dgm:t>
    </dgm:pt>
    <dgm:pt modelId="{D25D8F16-0750-4602-99B8-31F43E052754}" type="sibTrans" cxnId="{8C8B814B-3707-4646-A46E-E03E57D14DAE}">
      <dgm:prSet/>
      <dgm:spPr/>
      <dgm:t>
        <a:bodyPr/>
        <a:lstStyle/>
        <a:p>
          <a:endParaRPr lang="de-DE"/>
        </a:p>
      </dgm:t>
    </dgm:pt>
    <dgm:pt modelId="{6643FCE9-015E-4A8F-9440-AD9EE5BB386A}" type="parTrans" cxnId="{8C8B814B-3707-4646-A46E-E03E57D14DAE}">
      <dgm:prSet/>
      <dgm:spPr/>
      <dgm:t>
        <a:bodyPr/>
        <a:lstStyle/>
        <a:p>
          <a:endParaRPr lang="de-DE"/>
        </a:p>
      </dgm:t>
    </dgm:pt>
    <dgm:pt modelId="{6E5DFCAF-A4E1-411D-95DD-A537705B26DA}">
      <dgm:prSet custT="1"/>
      <dgm:spPr/>
      <dgm:t>
        <a:bodyPr/>
        <a:lstStyle/>
        <a:p>
          <a:r>
            <a:rPr lang="de-DE" sz="1100" dirty="0"/>
            <a:t>ergonomisch geformte Sitzmöbel für optimierte Sitz – und korrekte Schreibhaltung </a:t>
          </a:r>
        </a:p>
      </dgm:t>
    </dgm:pt>
    <dgm:pt modelId="{9E57E56C-772D-45B3-9CA5-59F16CA27FC2}" type="parTrans" cxnId="{1D7BA704-E18B-4036-9030-527D0DCA5EF0}">
      <dgm:prSet/>
      <dgm:spPr/>
      <dgm:t>
        <a:bodyPr/>
        <a:lstStyle/>
        <a:p>
          <a:endParaRPr lang="de-DE"/>
        </a:p>
      </dgm:t>
    </dgm:pt>
    <dgm:pt modelId="{CD65C81B-A3EE-49FB-9FE9-322FD06F42AA}" type="sibTrans" cxnId="{1D7BA704-E18B-4036-9030-527D0DCA5EF0}">
      <dgm:prSet/>
      <dgm:spPr/>
      <dgm:t>
        <a:bodyPr/>
        <a:lstStyle/>
        <a:p>
          <a:endParaRPr lang="de-DE"/>
        </a:p>
      </dgm:t>
    </dgm:pt>
    <dgm:pt modelId="{E90278EF-531F-4F28-AD1E-A47C95881BCE}">
      <dgm:prSet custT="1"/>
      <dgm:spPr/>
      <dgm:t>
        <a:bodyPr/>
        <a:lstStyle/>
        <a:p>
          <a:r>
            <a:rPr lang="de-DE" sz="1100" dirty="0"/>
            <a:t>regelmäßiges Stoßlüften</a:t>
          </a:r>
        </a:p>
      </dgm:t>
    </dgm:pt>
    <dgm:pt modelId="{2555B1E1-93C8-46BF-A05A-B246CCF68F8E}" type="parTrans" cxnId="{7AF0E91A-D318-4264-9275-36D6EEE53CF2}">
      <dgm:prSet/>
      <dgm:spPr/>
      <dgm:t>
        <a:bodyPr/>
        <a:lstStyle/>
        <a:p>
          <a:endParaRPr lang="de-DE"/>
        </a:p>
      </dgm:t>
    </dgm:pt>
    <dgm:pt modelId="{305816E0-1CD7-4FE9-9851-EB92F1984F4D}" type="sibTrans" cxnId="{7AF0E91A-D318-4264-9275-36D6EEE53CF2}">
      <dgm:prSet/>
      <dgm:spPr/>
      <dgm:t>
        <a:bodyPr/>
        <a:lstStyle/>
        <a:p>
          <a:endParaRPr lang="de-DE"/>
        </a:p>
      </dgm:t>
    </dgm:pt>
    <dgm:pt modelId="{F68E444B-FD94-439F-BD68-0E9470493CB7}">
      <dgm:prSet custT="1"/>
      <dgm:spPr/>
      <dgm:t>
        <a:bodyPr/>
        <a:lstStyle/>
        <a:p>
          <a:r>
            <a:rPr lang="de-DE" sz="1100" dirty="0">
              <a:latin typeface="+mn-lt"/>
            </a:rPr>
            <a:t>wechselnde Unterrichtsformen</a:t>
          </a:r>
          <a:endParaRPr lang="de-DE" sz="1100" dirty="0"/>
        </a:p>
      </dgm:t>
    </dgm:pt>
    <dgm:pt modelId="{230685C8-171B-4293-980E-4FC23A6B7C00}" type="parTrans" cxnId="{B12A2CAE-2274-46B5-83DD-12611896DD0C}">
      <dgm:prSet/>
      <dgm:spPr/>
      <dgm:t>
        <a:bodyPr/>
        <a:lstStyle/>
        <a:p>
          <a:endParaRPr lang="de-DE"/>
        </a:p>
      </dgm:t>
    </dgm:pt>
    <dgm:pt modelId="{574D76C9-413D-417A-A44B-A64815089040}" type="sibTrans" cxnId="{B12A2CAE-2274-46B5-83DD-12611896DD0C}">
      <dgm:prSet/>
      <dgm:spPr/>
      <dgm:t>
        <a:bodyPr/>
        <a:lstStyle/>
        <a:p>
          <a:endParaRPr lang="de-DE"/>
        </a:p>
      </dgm:t>
    </dgm:pt>
    <dgm:pt modelId="{1AF2C7A7-009D-4AB3-8345-CF0799F1BF4D}">
      <dgm:prSet custT="1"/>
      <dgm:spPr/>
      <dgm:t>
        <a:bodyPr/>
        <a:lstStyle/>
        <a:p>
          <a:r>
            <a:rPr lang="de-DE" sz="1100" dirty="0"/>
            <a:t>liebevoll gestaltetes Schulhaus</a:t>
          </a:r>
        </a:p>
      </dgm:t>
    </dgm:pt>
    <dgm:pt modelId="{E580B985-FA57-4E49-BE6F-E9DD229AE998}" type="parTrans" cxnId="{1A9DA211-A809-42BB-8FD7-FE1BE1D8BC2C}">
      <dgm:prSet/>
      <dgm:spPr/>
      <dgm:t>
        <a:bodyPr/>
        <a:lstStyle/>
        <a:p>
          <a:endParaRPr lang="de-DE"/>
        </a:p>
      </dgm:t>
    </dgm:pt>
    <dgm:pt modelId="{8F69220D-7F5E-4C75-B5C6-0187A2BFBBA6}" type="sibTrans" cxnId="{1A9DA211-A809-42BB-8FD7-FE1BE1D8BC2C}">
      <dgm:prSet/>
      <dgm:spPr/>
      <dgm:t>
        <a:bodyPr/>
        <a:lstStyle/>
        <a:p>
          <a:endParaRPr lang="de-DE"/>
        </a:p>
      </dgm:t>
    </dgm:pt>
    <dgm:pt modelId="{5A0475B1-DA94-4A5B-B491-14F7777FB989}" type="pres">
      <dgm:prSet presAssocID="{EA3E86F8-CB12-40DB-8D7B-2F40E6E20153}" presName="Name0" presStyleCnt="0">
        <dgm:presLayoutVars>
          <dgm:dir/>
          <dgm:animLvl val="lvl"/>
          <dgm:resizeHandles/>
        </dgm:presLayoutVars>
      </dgm:prSet>
      <dgm:spPr/>
    </dgm:pt>
    <dgm:pt modelId="{4EF16FB6-1B95-42C2-A576-3303D86276DA}" type="pres">
      <dgm:prSet presAssocID="{153F2314-3983-46EF-852D-21D21724B947}" presName="linNode" presStyleCnt="0"/>
      <dgm:spPr/>
    </dgm:pt>
    <dgm:pt modelId="{5574200B-8BE6-4547-AFF6-9A04500A96EB}" type="pres">
      <dgm:prSet presAssocID="{153F2314-3983-46EF-852D-21D21724B947}" presName="parentShp" presStyleLbl="node1" presStyleIdx="0" presStyleCnt="1" custAng="0">
        <dgm:presLayoutVars>
          <dgm:bulletEnabled val="1"/>
        </dgm:presLayoutVars>
      </dgm:prSet>
      <dgm:spPr/>
    </dgm:pt>
    <dgm:pt modelId="{B45C61A6-0DC6-45F4-A0B0-AA92FCA9F894}" type="pres">
      <dgm:prSet presAssocID="{153F2314-3983-46EF-852D-21D21724B947}" presName="childShp" presStyleLbl="bgAccFollowNode1" presStyleIdx="0" presStyleCnt="1" custAng="0" custScaleX="127683" custScaleY="83947">
        <dgm:presLayoutVars>
          <dgm:bulletEnabled val="1"/>
        </dgm:presLayoutVars>
      </dgm:prSet>
      <dgm:spPr/>
    </dgm:pt>
  </dgm:ptLst>
  <dgm:cxnLst>
    <dgm:cxn modelId="{1D7BA704-E18B-4036-9030-527D0DCA5EF0}" srcId="{153F2314-3983-46EF-852D-21D21724B947}" destId="{6E5DFCAF-A4E1-411D-95DD-A537705B26DA}" srcOrd="0" destOrd="0" parTransId="{9E57E56C-772D-45B3-9CA5-59F16CA27FC2}" sibTransId="{CD65C81B-A3EE-49FB-9FE9-322FD06F42AA}"/>
    <dgm:cxn modelId="{1A9DA211-A809-42BB-8FD7-FE1BE1D8BC2C}" srcId="{153F2314-3983-46EF-852D-21D21724B947}" destId="{1AF2C7A7-009D-4AB3-8345-CF0799F1BF4D}" srcOrd="1" destOrd="0" parTransId="{E580B985-FA57-4E49-BE6F-E9DD229AE998}" sibTransId="{8F69220D-7F5E-4C75-B5C6-0187A2BFBBA6}"/>
    <dgm:cxn modelId="{7AF0E91A-D318-4264-9275-36D6EEE53CF2}" srcId="{153F2314-3983-46EF-852D-21D21724B947}" destId="{E90278EF-531F-4F28-AD1E-A47C95881BCE}" srcOrd="3" destOrd="0" parTransId="{2555B1E1-93C8-46BF-A05A-B246CCF68F8E}" sibTransId="{305816E0-1CD7-4FE9-9851-EB92F1984F4D}"/>
    <dgm:cxn modelId="{68324665-1DC0-4B2C-991B-3198A483A858}" type="presOf" srcId="{6E5DFCAF-A4E1-411D-95DD-A537705B26DA}" destId="{B45C61A6-0DC6-45F4-A0B0-AA92FCA9F894}" srcOrd="0" destOrd="0" presId="urn:microsoft.com/office/officeart/2005/8/layout/vList6"/>
    <dgm:cxn modelId="{8C8B814B-3707-4646-A46E-E03E57D14DAE}" srcId="{EA3E86F8-CB12-40DB-8D7B-2F40E6E20153}" destId="{153F2314-3983-46EF-852D-21D21724B947}" srcOrd="0" destOrd="0" parTransId="{6643FCE9-015E-4A8F-9440-AD9EE5BB386A}" sibTransId="{D25D8F16-0750-4602-99B8-31F43E052754}"/>
    <dgm:cxn modelId="{AD23C77A-55C2-4D46-AADE-48A7A5BEEDF3}" type="presOf" srcId="{F68E444B-FD94-439F-BD68-0E9470493CB7}" destId="{B45C61A6-0DC6-45F4-A0B0-AA92FCA9F894}" srcOrd="0" destOrd="2" presId="urn:microsoft.com/office/officeart/2005/8/layout/vList6"/>
    <dgm:cxn modelId="{0F3DC581-2B0C-4E2D-920B-1F05DF33F77A}" type="presOf" srcId="{EA3E86F8-CB12-40DB-8D7B-2F40E6E20153}" destId="{5A0475B1-DA94-4A5B-B491-14F7777FB989}" srcOrd="0" destOrd="0" presId="urn:microsoft.com/office/officeart/2005/8/layout/vList6"/>
    <dgm:cxn modelId="{F6890682-F14D-4E2E-A20C-98DB840DD269}" type="presOf" srcId="{153F2314-3983-46EF-852D-21D21724B947}" destId="{5574200B-8BE6-4547-AFF6-9A04500A96EB}" srcOrd="0" destOrd="0" presId="urn:microsoft.com/office/officeart/2005/8/layout/vList6"/>
    <dgm:cxn modelId="{B12A2CAE-2274-46B5-83DD-12611896DD0C}" srcId="{153F2314-3983-46EF-852D-21D21724B947}" destId="{F68E444B-FD94-439F-BD68-0E9470493CB7}" srcOrd="2" destOrd="0" parTransId="{230685C8-171B-4293-980E-4FC23A6B7C00}" sibTransId="{574D76C9-413D-417A-A44B-A64815089040}"/>
    <dgm:cxn modelId="{A8D4D7BD-CDE0-4FA1-9D59-F0F2013CB504}" type="presOf" srcId="{E90278EF-531F-4F28-AD1E-A47C95881BCE}" destId="{B45C61A6-0DC6-45F4-A0B0-AA92FCA9F894}" srcOrd="0" destOrd="3" presId="urn:microsoft.com/office/officeart/2005/8/layout/vList6"/>
    <dgm:cxn modelId="{C38C02DF-4557-499F-9957-B2591B6908CC}" type="presOf" srcId="{1AF2C7A7-009D-4AB3-8345-CF0799F1BF4D}" destId="{B45C61A6-0DC6-45F4-A0B0-AA92FCA9F894}" srcOrd="0" destOrd="1" presId="urn:microsoft.com/office/officeart/2005/8/layout/vList6"/>
    <dgm:cxn modelId="{B5C847F7-9B64-46D2-ADA8-33C828180CBD}" type="presParOf" srcId="{5A0475B1-DA94-4A5B-B491-14F7777FB989}" destId="{4EF16FB6-1B95-42C2-A576-3303D86276DA}" srcOrd="0" destOrd="0" presId="urn:microsoft.com/office/officeart/2005/8/layout/vList6"/>
    <dgm:cxn modelId="{D1D64536-65D9-4981-9D16-9947060D7C7A}" type="presParOf" srcId="{4EF16FB6-1B95-42C2-A576-3303D86276DA}" destId="{5574200B-8BE6-4547-AFF6-9A04500A96EB}" srcOrd="0" destOrd="0" presId="urn:microsoft.com/office/officeart/2005/8/layout/vList6"/>
    <dgm:cxn modelId="{726A1614-95DC-4AD3-9D41-AD04B9F9620C}" type="presParOf" srcId="{4EF16FB6-1B95-42C2-A576-3303D86276DA}" destId="{B45C61A6-0DC6-45F4-A0B0-AA92FCA9F894}"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9AABCD9-1430-49F5-8B8A-6CC3F419D6E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de-DE"/>
        </a:p>
      </dgm:t>
    </dgm:pt>
    <dgm:pt modelId="{27E03D83-9316-4F95-A995-4619CE07ED95}">
      <dgm:prSet phldrT="[Text]" custT="1"/>
      <dgm:spPr/>
      <dgm:t>
        <a:bodyPr/>
        <a:lstStyle/>
        <a:p>
          <a:r>
            <a:rPr lang="de-DE" sz="1400" dirty="0"/>
            <a:t>Ergänzende gesundheits-stärkende Angebote</a:t>
          </a:r>
        </a:p>
      </dgm:t>
    </dgm:pt>
    <dgm:pt modelId="{753D6A4C-8E14-4637-9564-11AF4AE4BC79}" type="parTrans" cxnId="{38F74C8E-B49D-44D7-AA62-E4AB97BACAB4}">
      <dgm:prSet/>
      <dgm:spPr/>
      <dgm:t>
        <a:bodyPr/>
        <a:lstStyle/>
        <a:p>
          <a:endParaRPr lang="de-DE"/>
        </a:p>
      </dgm:t>
    </dgm:pt>
    <dgm:pt modelId="{2E7F1BC1-C034-4F85-ABE3-0D904AE46B63}" type="sibTrans" cxnId="{38F74C8E-B49D-44D7-AA62-E4AB97BACAB4}">
      <dgm:prSet/>
      <dgm:spPr/>
      <dgm:t>
        <a:bodyPr/>
        <a:lstStyle/>
        <a:p>
          <a:endParaRPr lang="de-DE"/>
        </a:p>
      </dgm:t>
    </dgm:pt>
    <dgm:pt modelId="{E03F2B76-59FE-4F30-A1D6-31A12501E974}">
      <dgm:prSet phldrT="[Text]" custT="1"/>
      <dgm:spPr/>
      <dgm:t>
        <a:bodyPr/>
        <a:lstStyle/>
        <a:p>
          <a:r>
            <a:rPr lang="de-DE" sz="1200" dirty="0"/>
            <a:t>Kinderyoga</a:t>
          </a:r>
        </a:p>
      </dgm:t>
    </dgm:pt>
    <dgm:pt modelId="{CE00E758-5A39-4DD9-A7AD-73A44074A3A5}" type="parTrans" cxnId="{FE5DD312-27F2-4276-83FE-196A0FBC0E6D}">
      <dgm:prSet/>
      <dgm:spPr/>
      <dgm:t>
        <a:bodyPr/>
        <a:lstStyle/>
        <a:p>
          <a:endParaRPr lang="de-DE"/>
        </a:p>
      </dgm:t>
    </dgm:pt>
    <dgm:pt modelId="{6AF0A6A5-5D68-4A2E-B5B9-77FEAE433AB2}" type="sibTrans" cxnId="{FE5DD312-27F2-4276-83FE-196A0FBC0E6D}">
      <dgm:prSet/>
      <dgm:spPr/>
      <dgm:t>
        <a:bodyPr/>
        <a:lstStyle/>
        <a:p>
          <a:endParaRPr lang="de-DE"/>
        </a:p>
      </dgm:t>
    </dgm:pt>
    <dgm:pt modelId="{B37E08E5-EB12-4986-96AD-BB7F1F2C878D}">
      <dgm:prSet phldrT="[Text]" custT="1"/>
      <dgm:spPr/>
      <dgm:t>
        <a:bodyPr/>
        <a:lstStyle/>
        <a:p>
          <a:endParaRPr lang="de-DE" sz="1200" dirty="0"/>
        </a:p>
      </dgm:t>
    </dgm:pt>
    <dgm:pt modelId="{DC9134F5-B7F2-4486-84D0-EFFBE7FCBD59}" type="parTrans" cxnId="{5E2894A1-ECA1-4911-8E87-42253F873BCD}">
      <dgm:prSet/>
      <dgm:spPr/>
      <dgm:t>
        <a:bodyPr/>
        <a:lstStyle/>
        <a:p>
          <a:endParaRPr lang="de-DE"/>
        </a:p>
      </dgm:t>
    </dgm:pt>
    <dgm:pt modelId="{93EE7D45-A87C-4D0C-BF36-B3D9A1CCC405}" type="sibTrans" cxnId="{5E2894A1-ECA1-4911-8E87-42253F873BCD}">
      <dgm:prSet/>
      <dgm:spPr/>
      <dgm:t>
        <a:bodyPr/>
        <a:lstStyle/>
        <a:p>
          <a:endParaRPr lang="de-DE"/>
        </a:p>
      </dgm:t>
    </dgm:pt>
    <dgm:pt modelId="{E42DD4FF-71F7-43F0-8A7A-ABA1382F57A7}">
      <dgm:prSet phldrT="[Text]" custT="1"/>
      <dgm:spPr/>
      <dgm:t>
        <a:bodyPr/>
        <a:lstStyle/>
        <a:p>
          <a:r>
            <a:rPr lang="de-DE" sz="1200" dirty="0"/>
            <a:t>Gesund in Küche und Garten</a:t>
          </a:r>
        </a:p>
      </dgm:t>
    </dgm:pt>
    <dgm:pt modelId="{D89A1C9C-E901-4D7F-9B27-E71EEE100390}" type="parTrans" cxnId="{3E41494D-EB3B-4ED8-AAE1-7FA6F2F32C07}">
      <dgm:prSet/>
      <dgm:spPr/>
      <dgm:t>
        <a:bodyPr/>
        <a:lstStyle/>
        <a:p>
          <a:endParaRPr lang="de-DE"/>
        </a:p>
      </dgm:t>
    </dgm:pt>
    <dgm:pt modelId="{D010C605-AF7B-45A6-8004-38EDDAB28212}" type="sibTrans" cxnId="{3E41494D-EB3B-4ED8-AAE1-7FA6F2F32C07}">
      <dgm:prSet/>
      <dgm:spPr/>
      <dgm:t>
        <a:bodyPr/>
        <a:lstStyle/>
        <a:p>
          <a:endParaRPr lang="de-DE"/>
        </a:p>
      </dgm:t>
    </dgm:pt>
    <dgm:pt modelId="{6979DC08-648B-46A6-A916-CA17B4567D30}">
      <dgm:prSet phldrT="[Text]" custT="1"/>
      <dgm:spPr/>
      <dgm:t>
        <a:bodyPr/>
        <a:lstStyle/>
        <a:p>
          <a:endParaRPr lang="de-DE" sz="1200" dirty="0"/>
        </a:p>
      </dgm:t>
    </dgm:pt>
    <dgm:pt modelId="{782988F3-02E2-4D15-8473-3C106E555F8C}" type="parTrans" cxnId="{6DD3D910-5A33-4B86-980D-38F32B788FD9}">
      <dgm:prSet/>
      <dgm:spPr/>
      <dgm:t>
        <a:bodyPr/>
        <a:lstStyle/>
        <a:p>
          <a:endParaRPr lang="de-DE"/>
        </a:p>
      </dgm:t>
    </dgm:pt>
    <dgm:pt modelId="{527D4F5C-56BE-4F16-AA53-DC134581701A}" type="sibTrans" cxnId="{6DD3D910-5A33-4B86-980D-38F32B788FD9}">
      <dgm:prSet/>
      <dgm:spPr/>
      <dgm:t>
        <a:bodyPr/>
        <a:lstStyle/>
        <a:p>
          <a:endParaRPr lang="de-DE"/>
        </a:p>
      </dgm:t>
    </dgm:pt>
    <dgm:pt modelId="{611D920A-7B3D-48E1-94FE-A8D81F2340F4}" type="pres">
      <dgm:prSet presAssocID="{B9AABCD9-1430-49F5-8B8A-6CC3F419D6EE}" presName="Name0" presStyleCnt="0">
        <dgm:presLayoutVars>
          <dgm:dir/>
          <dgm:animLvl val="lvl"/>
          <dgm:resizeHandles/>
        </dgm:presLayoutVars>
      </dgm:prSet>
      <dgm:spPr/>
    </dgm:pt>
    <dgm:pt modelId="{DEED448A-8460-4D80-8E08-28CCEC1F27EA}" type="pres">
      <dgm:prSet presAssocID="{27E03D83-9316-4F95-A995-4619CE07ED95}" presName="linNode" presStyleCnt="0"/>
      <dgm:spPr/>
    </dgm:pt>
    <dgm:pt modelId="{9108C91C-263F-4104-AABD-D8B12BE42143}" type="pres">
      <dgm:prSet presAssocID="{27E03D83-9316-4F95-A995-4619CE07ED95}" presName="parentShp" presStyleLbl="node1" presStyleIdx="0" presStyleCnt="1" custLinFactNeighborX="647">
        <dgm:presLayoutVars>
          <dgm:bulletEnabled val="1"/>
        </dgm:presLayoutVars>
      </dgm:prSet>
      <dgm:spPr/>
    </dgm:pt>
    <dgm:pt modelId="{DA0946DA-8561-4490-A8FC-4BB81B3F7EF8}" type="pres">
      <dgm:prSet presAssocID="{27E03D83-9316-4F95-A995-4619CE07ED95}" presName="childShp" presStyleLbl="bgAccFollowNode1" presStyleIdx="0" presStyleCnt="1" custScaleY="100098">
        <dgm:presLayoutVars>
          <dgm:bulletEnabled val="1"/>
        </dgm:presLayoutVars>
      </dgm:prSet>
      <dgm:spPr/>
    </dgm:pt>
  </dgm:ptLst>
  <dgm:cxnLst>
    <dgm:cxn modelId="{DFC01A0B-61D4-4CC7-A970-881C7BEE2230}" type="presOf" srcId="{6979DC08-648B-46A6-A916-CA17B4567D30}" destId="{DA0946DA-8561-4490-A8FC-4BB81B3F7EF8}" srcOrd="0" destOrd="3" presId="urn:microsoft.com/office/officeart/2005/8/layout/vList6"/>
    <dgm:cxn modelId="{6DD3D910-5A33-4B86-980D-38F32B788FD9}" srcId="{27E03D83-9316-4F95-A995-4619CE07ED95}" destId="{6979DC08-648B-46A6-A916-CA17B4567D30}" srcOrd="3" destOrd="0" parTransId="{782988F3-02E2-4D15-8473-3C106E555F8C}" sibTransId="{527D4F5C-56BE-4F16-AA53-DC134581701A}"/>
    <dgm:cxn modelId="{FE5DD312-27F2-4276-83FE-196A0FBC0E6D}" srcId="{27E03D83-9316-4F95-A995-4619CE07ED95}" destId="{E03F2B76-59FE-4F30-A1D6-31A12501E974}" srcOrd="1" destOrd="0" parTransId="{CE00E758-5A39-4DD9-A7AD-73A44074A3A5}" sibTransId="{6AF0A6A5-5D68-4A2E-B5B9-77FEAE433AB2}"/>
    <dgm:cxn modelId="{9E373F35-118A-4654-99D0-E7C0D9130A79}" type="presOf" srcId="{27E03D83-9316-4F95-A995-4619CE07ED95}" destId="{9108C91C-263F-4104-AABD-D8B12BE42143}" srcOrd="0" destOrd="0" presId="urn:microsoft.com/office/officeart/2005/8/layout/vList6"/>
    <dgm:cxn modelId="{71FE3C63-2194-477E-85C0-048C504B82EF}" type="presOf" srcId="{B9AABCD9-1430-49F5-8B8A-6CC3F419D6EE}" destId="{611D920A-7B3D-48E1-94FE-A8D81F2340F4}" srcOrd="0" destOrd="0" presId="urn:microsoft.com/office/officeart/2005/8/layout/vList6"/>
    <dgm:cxn modelId="{3E41494D-EB3B-4ED8-AAE1-7FA6F2F32C07}" srcId="{27E03D83-9316-4F95-A995-4619CE07ED95}" destId="{E42DD4FF-71F7-43F0-8A7A-ABA1382F57A7}" srcOrd="2" destOrd="0" parTransId="{D89A1C9C-E901-4D7F-9B27-E71EEE100390}" sibTransId="{D010C605-AF7B-45A6-8004-38EDDAB28212}"/>
    <dgm:cxn modelId="{F917EA75-43B7-4888-8A04-A2143ADEC21A}" type="presOf" srcId="{E42DD4FF-71F7-43F0-8A7A-ABA1382F57A7}" destId="{DA0946DA-8561-4490-A8FC-4BB81B3F7EF8}" srcOrd="0" destOrd="2" presId="urn:microsoft.com/office/officeart/2005/8/layout/vList6"/>
    <dgm:cxn modelId="{38F74C8E-B49D-44D7-AA62-E4AB97BACAB4}" srcId="{B9AABCD9-1430-49F5-8B8A-6CC3F419D6EE}" destId="{27E03D83-9316-4F95-A995-4619CE07ED95}" srcOrd="0" destOrd="0" parTransId="{753D6A4C-8E14-4637-9564-11AF4AE4BC79}" sibTransId="{2E7F1BC1-C034-4F85-ABE3-0D904AE46B63}"/>
    <dgm:cxn modelId="{5E2894A1-ECA1-4911-8E87-42253F873BCD}" srcId="{27E03D83-9316-4F95-A995-4619CE07ED95}" destId="{B37E08E5-EB12-4986-96AD-BB7F1F2C878D}" srcOrd="0" destOrd="0" parTransId="{DC9134F5-B7F2-4486-84D0-EFFBE7FCBD59}" sibTransId="{93EE7D45-A87C-4D0C-BF36-B3D9A1CCC405}"/>
    <dgm:cxn modelId="{3B2D36C2-1786-40D1-9D25-FB3D7E0FAEEA}" type="presOf" srcId="{E03F2B76-59FE-4F30-A1D6-31A12501E974}" destId="{DA0946DA-8561-4490-A8FC-4BB81B3F7EF8}" srcOrd="0" destOrd="1" presId="urn:microsoft.com/office/officeart/2005/8/layout/vList6"/>
    <dgm:cxn modelId="{B044F7C8-BCD7-4B9E-8B80-9F1BE7BF7511}" type="presOf" srcId="{B37E08E5-EB12-4986-96AD-BB7F1F2C878D}" destId="{DA0946DA-8561-4490-A8FC-4BB81B3F7EF8}" srcOrd="0" destOrd="0" presId="urn:microsoft.com/office/officeart/2005/8/layout/vList6"/>
    <dgm:cxn modelId="{9734BC0A-9B8D-4D4B-A195-EBD235A03E8C}" type="presParOf" srcId="{611D920A-7B3D-48E1-94FE-A8D81F2340F4}" destId="{DEED448A-8460-4D80-8E08-28CCEC1F27EA}" srcOrd="0" destOrd="0" presId="urn:microsoft.com/office/officeart/2005/8/layout/vList6"/>
    <dgm:cxn modelId="{4F40DA1D-0DFF-44A0-879B-49E2148836D4}" type="presParOf" srcId="{DEED448A-8460-4D80-8E08-28CCEC1F27EA}" destId="{9108C91C-263F-4104-AABD-D8B12BE42143}" srcOrd="0" destOrd="0" presId="urn:microsoft.com/office/officeart/2005/8/layout/vList6"/>
    <dgm:cxn modelId="{FAD62C76-A8A2-4989-BCBF-205BE3E122CF}" type="presParOf" srcId="{DEED448A-8460-4D80-8E08-28CCEC1F27EA}" destId="{DA0946DA-8561-4490-A8FC-4BB81B3F7EF8}" srcOrd="1" destOrd="0" presId="urn:microsoft.com/office/officeart/2005/8/layout/vList6"/>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71884A-47CF-4DF7-82C8-9A435C83F127}"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de-DE"/>
        </a:p>
      </dgm:t>
    </dgm:pt>
    <dgm:pt modelId="{AAC3D625-01B2-4BF9-B20E-F2D53679FEA1}">
      <dgm:prSet phldrT="[Text]" custT="1"/>
      <dgm:spPr>
        <a:solidFill>
          <a:schemeClr val="accent1">
            <a:lumMod val="60000"/>
            <a:lumOff val="40000"/>
          </a:schemeClr>
        </a:solidFill>
      </dgm:spPr>
      <dgm:t>
        <a:bodyPr/>
        <a:lstStyle/>
        <a:p>
          <a:pPr algn="ctr"/>
          <a:r>
            <a:rPr lang="de-DE" sz="1800" b="1" u="sng" dirty="0">
              <a:solidFill>
                <a:srgbClr val="0070C0"/>
              </a:solidFill>
            </a:rPr>
            <a:t>Feste und Präsentationen</a:t>
          </a:r>
        </a:p>
        <a:p>
          <a:pPr algn="ctr"/>
          <a:r>
            <a:rPr lang="de-DE" sz="1800" b="0" u="none" dirty="0">
              <a:solidFill>
                <a:schemeClr val="tx1"/>
              </a:solidFill>
            </a:rPr>
            <a:t>Feierliche Schuleingangsfeier</a:t>
          </a:r>
        </a:p>
        <a:p>
          <a:pPr algn="ctr"/>
          <a:r>
            <a:rPr lang="de-DE" sz="1800" b="0" u="none" dirty="0">
              <a:solidFill>
                <a:schemeClr val="tx1"/>
              </a:solidFill>
            </a:rPr>
            <a:t>Freitagstreff mit Darbietungen aus allen Klassen</a:t>
          </a:r>
        </a:p>
        <a:p>
          <a:pPr algn="ctr"/>
          <a:r>
            <a:rPr lang="de-DE" sz="1800" b="0" u="none" dirty="0">
              <a:solidFill>
                <a:schemeClr val="tx1"/>
              </a:solidFill>
            </a:rPr>
            <a:t>Verabschiedung der Klasse 4</a:t>
          </a:r>
        </a:p>
      </dgm:t>
    </dgm:pt>
    <dgm:pt modelId="{2D9E5AEE-BB08-495D-9613-B80EC810FF48}" type="parTrans" cxnId="{3658CED2-BFD3-4735-8B50-A7D931A94C2C}">
      <dgm:prSet/>
      <dgm:spPr/>
      <dgm:t>
        <a:bodyPr/>
        <a:lstStyle/>
        <a:p>
          <a:endParaRPr lang="de-DE"/>
        </a:p>
      </dgm:t>
    </dgm:pt>
    <dgm:pt modelId="{348D7727-F46B-4579-A693-5D63BF204F5F}" type="sibTrans" cxnId="{3658CED2-BFD3-4735-8B50-A7D931A94C2C}">
      <dgm:prSet/>
      <dgm:spPr/>
      <dgm:t>
        <a:bodyPr/>
        <a:lstStyle/>
        <a:p>
          <a:endParaRPr lang="de-DE"/>
        </a:p>
      </dgm:t>
    </dgm:pt>
    <dgm:pt modelId="{E9CBFA43-BCEF-4DD8-A16F-7B2693670F62}">
      <dgm:prSet phldrT="[Text]" custT="1"/>
      <dgm:spPr>
        <a:solidFill>
          <a:schemeClr val="accent1">
            <a:lumMod val="60000"/>
            <a:lumOff val="40000"/>
          </a:schemeClr>
        </a:solidFill>
      </dgm:spPr>
      <dgm:t>
        <a:bodyPr/>
        <a:lstStyle/>
        <a:p>
          <a:r>
            <a:rPr lang="de-DE" sz="1800" b="1" u="sng" dirty="0">
              <a:solidFill>
                <a:srgbClr val="0070C0"/>
              </a:solidFill>
            </a:rPr>
            <a:t>Sportliche Aktivitäten</a:t>
          </a:r>
        </a:p>
        <a:p>
          <a:r>
            <a:rPr lang="de-DE" sz="1400" b="0" u="none" dirty="0">
              <a:solidFill>
                <a:schemeClr val="tx1"/>
              </a:solidFill>
            </a:rPr>
            <a:t>Tag des Schulsports – Crosslauf</a:t>
          </a:r>
        </a:p>
        <a:p>
          <a:r>
            <a:rPr lang="de-DE" sz="1400" b="0" u="none" dirty="0">
              <a:solidFill>
                <a:schemeClr val="tx1"/>
              </a:solidFill>
            </a:rPr>
            <a:t>Schulinterner Wettkampf „Stärkster Schüler- Sportlichstes Mädchen“</a:t>
          </a:r>
        </a:p>
        <a:p>
          <a:r>
            <a:rPr lang="de-DE" sz="1400" b="0" u="none" dirty="0">
              <a:solidFill>
                <a:schemeClr val="tx1"/>
              </a:solidFill>
            </a:rPr>
            <a:t>Völkerballturnier mit benachbarten Grundschulen</a:t>
          </a:r>
        </a:p>
        <a:p>
          <a:r>
            <a:rPr lang="de-DE" sz="1400" b="0" u="none" dirty="0">
              <a:solidFill>
                <a:schemeClr val="tx1"/>
              </a:solidFill>
            </a:rPr>
            <a:t>Leichtathletiksportfest</a:t>
          </a:r>
        </a:p>
        <a:p>
          <a:r>
            <a:rPr lang="de-DE" sz="1400" b="0" u="none" dirty="0">
              <a:solidFill>
                <a:schemeClr val="tx1"/>
              </a:solidFill>
            </a:rPr>
            <a:t>Festungslauf</a:t>
          </a:r>
        </a:p>
      </dgm:t>
    </dgm:pt>
    <dgm:pt modelId="{63CAA1D3-8835-46A4-942E-90A674E67686}" type="parTrans" cxnId="{B945A65E-6637-4511-B7F3-9B06F022C125}">
      <dgm:prSet/>
      <dgm:spPr/>
      <dgm:t>
        <a:bodyPr/>
        <a:lstStyle/>
        <a:p>
          <a:endParaRPr lang="de-DE"/>
        </a:p>
      </dgm:t>
    </dgm:pt>
    <dgm:pt modelId="{88C2832D-FCBB-4226-9548-37A34389F320}" type="sibTrans" cxnId="{B945A65E-6637-4511-B7F3-9B06F022C125}">
      <dgm:prSet/>
      <dgm:spPr/>
      <dgm:t>
        <a:bodyPr/>
        <a:lstStyle/>
        <a:p>
          <a:endParaRPr lang="de-DE"/>
        </a:p>
      </dgm:t>
    </dgm:pt>
    <dgm:pt modelId="{9C39F36F-6186-4F3B-AA9D-5CD020AE30BD}">
      <dgm:prSet phldrT="[Text]" custT="1"/>
      <dgm:spPr>
        <a:solidFill>
          <a:schemeClr val="accent1">
            <a:lumMod val="60000"/>
            <a:lumOff val="40000"/>
          </a:schemeClr>
        </a:solidFill>
      </dgm:spPr>
      <dgm:t>
        <a:bodyPr/>
        <a:lstStyle/>
        <a:p>
          <a:endParaRPr lang="de-DE" sz="1800" b="1" u="sng" dirty="0">
            <a:solidFill>
              <a:srgbClr val="0070C0"/>
            </a:solidFill>
          </a:endParaRPr>
        </a:p>
        <a:p>
          <a:r>
            <a:rPr lang="de-DE" sz="1800" b="1" u="sng" dirty="0">
              <a:solidFill>
                <a:srgbClr val="0070C0"/>
              </a:solidFill>
            </a:rPr>
            <a:t>Musikalische Höhepunkte</a:t>
          </a:r>
        </a:p>
        <a:p>
          <a:r>
            <a:rPr lang="de-DE" sz="1400" b="0" u="none" dirty="0">
              <a:solidFill>
                <a:schemeClr val="tx1"/>
              </a:solidFill>
            </a:rPr>
            <a:t>Auftritte des Schulchors vor der Schulgemeinschaft, Eltern und Senioren</a:t>
          </a:r>
        </a:p>
        <a:p>
          <a:r>
            <a:rPr lang="de-DE" sz="1400" b="0" u="none" dirty="0">
              <a:solidFill>
                <a:schemeClr val="tx1"/>
              </a:solidFill>
            </a:rPr>
            <a:t>Öffnen unseres selbstgestalteten musikalischen Adventskalenders</a:t>
          </a:r>
        </a:p>
        <a:p>
          <a:r>
            <a:rPr lang="de-DE" sz="1400" b="0" u="none" dirty="0">
              <a:solidFill>
                <a:schemeClr val="tx1"/>
              </a:solidFill>
            </a:rPr>
            <a:t>Theaterbesuche</a:t>
          </a:r>
        </a:p>
        <a:p>
          <a:r>
            <a:rPr lang="de-DE" sz="1400" b="0" u="none" dirty="0">
              <a:solidFill>
                <a:schemeClr val="tx1"/>
              </a:solidFill>
            </a:rPr>
            <a:t>Besuch der Schülerkonzerte in der Region</a:t>
          </a:r>
        </a:p>
        <a:p>
          <a:endParaRPr lang="de-DE" sz="1400" b="0" u="none" dirty="0">
            <a:solidFill>
              <a:schemeClr val="tx1"/>
            </a:solidFill>
          </a:endParaRPr>
        </a:p>
        <a:p>
          <a:endParaRPr lang="de-DE" sz="1800" b="1" u="sng" dirty="0">
            <a:solidFill>
              <a:srgbClr val="0070C0"/>
            </a:solidFill>
          </a:endParaRPr>
        </a:p>
      </dgm:t>
    </dgm:pt>
    <dgm:pt modelId="{836509BA-08BE-46A6-B3CC-EC4C9A63F299}" type="parTrans" cxnId="{25229161-A5B6-4D89-BD8F-5E4D32B1D326}">
      <dgm:prSet/>
      <dgm:spPr/>
      <dgm:t>
        <a:bodyPr/>
        <a:lstStyle/>
        <a:p>
          <a:endParaRPr lang="de-DE"/>
        </a:p>
      </dgm:t>
    </dgm:pt>
    <dgm:pt modelId="{72DF67CC-4948-47D7-B47A-4C52F4CC4EE4}" type="sibTrans" cxnId="{25229161-A5B6-4D89-BD8F-5E4D32B1D326}">
      <dgm:prSet/>
      <dgm:spPr/>
      <dgm:t>
        <a:bodyPr/>
        <a:lstStyle/>
        <a:p>
          <a:endParaRPr lang="de-DE"/>
        </a:p>
      </dgm:t>
    </dgm:pt>
    <dgm:pt modelId="{D3006558-0409-49D1-884C-1E3A745C8576}">
      <dgm:prSet phldrT="[Text]" custT="1"/>
      <dgm:spPr>
        <a:solidFill>
          <a:schemeClr val="accent1">
            <a:lumMod val="60000"/>
            <a:lumOff val="40000"/>
          </a:schemeClr>
        </a:solidFill>
      </dgm:spPr>
      <dgm:t>
        <a:bodyPr/>
        <a:lstStyle/>
        <a:p>
          <a:r>
            <a:rPr lang="de-DE" sz="1800" b="1" u="sng" dirty="0">
              <a:solidFill>
                <a:srgbClr val="0070C0"/>
              </a:solidFill>
            </a:rPr>
            <a:t>Teilnahme an bundesweiten und internationalen Wettbewerben</a:t>
          </a:r>
        </a:p>
        <a:p>
          <a:r>
            <a:rPr lang="de-DE" sz="1800" b="0" u="none" dirty="0">
              <a:solidFill>
                <a:schemeClr val="tx1"/>
              </a:solidFill>
            </a:rPr>
            <a:t>Vorlesetag</a:t>
          </a:r>
        </a:p>
        <a:p>
          <a:r>
            <a:rPr lang="de-DE" sz="1800" b="0" u="none" dirty="0">
              <a:solidFill>
                <a:schemeClr val="tx1"/>
              </a:solidFill>
            </a:rPr>
            <a:t>Känguruwettbewerb der Mathematik</a:t>
          </a:r>
        </a:p>
        <a:p>
          <a:r>
            <a:rPr lang="de-DE" sz="1800" b="0" u="none" dirty="0">
              <a:solidFill>
                <a:schemeClr val="tx1"/>
              </a:solidFill>
            </a:rPr>
            <a:t>„Heureka“ - Schülerwettbewerb Mensch und Natur</a:t>
          </a:r>
        </a:p>
        <a:p>
          <a:endParaRPr lang="de-DE" sz="1800" b="0" u="none" dirty="0">
            <a:solidFill>
              <a:srgbClr val="0070C0"/>
            </a:solidFill>
          </a:endParaRPr>
        </a:p>
      </dgm:t>
    </dgm:pt>
    <dgm:pt modelId="{742A677F-3850-41AB-8741-CCBFBEF7A624}" type="parTrans" cxnId="{136E4C99-738E-4EC5-817A-7C86BEFB9519}">
      <dgm:prSet/>
      <dgm:spPr/>
      <dgm:t>
        <a:bodyPr/>
        <a:lstStyle/>
        <a:p>
          <a:endParaRPr lang="de-DE"/>
        </a:p>
      </dgm:t>
    </dgm:pt>
    <dgm:pt modelId="{D0D37104-2D28-4655-93AF-5734B59255BE}" type="sibTrans" cxnId="{136E4C99-738E-4EC5-817A-7C86BEFB9519}">
      <dgm:prSet/>
      <dgm:spPr/>
      <dgm:t>
        <a:bodyPr/>
        <a:lstStyle/>
        <a:p>
          <a:endParaRPr lang="de-DE"/>
        </a:p>
      </dgm:t>
    </dgm:pt>
    <dgm:pt modelId="{135F07F8-C13A-49EA-BEBB-1E4E5AA2E24A}" type="pres">
      <dgm:prSet presAssocID="{7571884A-47CF-4DF7-82C8-9A435C83F127}" presName="diagram" presStyleCnt="0">
        <dgm:presLayoutVars>
          <dgm:dir/>
          <dgm:resizeHandles val="exact"/>
        </dgm:presLayoutVars>
      </dgm:prSet>
      <dgm:spPr/>
    </dgm:pt>
    <dgm:pt modelId="{37EAEC02-5596-40C3-B441-201603ED3DD6}" type="pres">
      <dgm:prSet presAssocID="{AAC3D625-01B2-4BF9-B20E-F2D53679FEA1}" presName="node" presStyleLbl="node1" presStyleIdx="0" presStyleCnt="4">
        <dgm:presLayoutVars>
          <dgm:bulletEnabled val="1"/>
        </dgm:presLayoutVars>
      </dgm:prSet>
      <dgm:spPr/>
    </dgm:pt>
    <dgm:pt modelId="{BE5A57A5-7434-45F8-BF21-B759C98709F3}" type="pres">
      <dgm:prSet presAssocID="{348D7727-F46B-4579-A693-5D63BF204F5F}" presName="sibTrans" presStyleCnt="0"/>
      <dgm:spPr/>
    </dgm:pt>
    <dgm:pt modelId="{0FF48AE8-DCEA-41E1-90D2-31D680F0A083}" type="pres">
      <dgm:prSet presAssocID="{E9CBFA43-BCEF-4DD8-A16F-7B2693670F62}" presName="node" presStyleLbl="node1" presStyleIdx="1" presStyleCnt="4">
        <dgm:presLayoutVars>
          <dgm:bulletEnabled val="1"/>
        </dgm:presLayoutVars>
      </dgm:prSet>
      <dgm:spPr/>
    </dgm:pt>
    <dgm:pt modelId="{2B44D51C-2665-47F5-91DD-56080D3AB6C0}" type="pres">
      <dgm:prSet presAssocID="{88C2832D-FCBB-4226-9548-37A34389F320}" presName="sibTrans" presStyleCnt="0"/>
      <dgm:spPr/>
    </dgm:pt>
    <dgm:pt modelId="{EA5D94CD-54B5-43D0-970B-850829BD4D0F}" type="pres">
      <dgm:prSet presAssocID="{9C39F36F-6186-4F3B-AA9D-5CD020AE30BD}" presName="node" presStyleLbl="node1" presStyleIdx="2" presStyleCnt="4">
        <dgm:presLayoutVars>
          <dgm:bulletEnabled val="1"/>
        </dgm:presLayoutVars>
      </dgm:prSet>
      <dgm:spPr/>
    </dgm:pt>
    <dgm:pt modelId="{529755F4-625B-40D6-AEF3-DFC069EA98D2}" type="pres">
      <dgm:prSet presAssocID="{72DF67CC-4948-47D7-B47A-4C52F4CC4EE4}" presName="sibTrans" presStyleCnt="0"/>
      <dgm:spPr/>
    </dgm:pt>
    <dgm:pt modelId="{BACF34C5-DA0A-4F9D-8584-9F80F4DDF264}" type="pres">
      <dgm:prSet presAssocID="{D3006558-0409-49D1-884C-1E3A745C8576}" presName="node" presStyleLbl="node1" presStyleIdx="3" presStyleCnt="4">
        <dgm:presLayoutVars>
          <dgm:bulletEnabled val="1"/>
        </dgm:presLayoutVars>
      </dgm:prSet>
      <dgm:spPr/>
    </dgm:pt>
  </dgm:ptLst>
  <dgm:cxnLst>
    <dgm:cxn modelId="{B945A65E-6637-4511-B7F3-9B06F022C125}" srcId="{7571884A-47CF-4DF7-82C8-9A435C83F127}" destId="{E9CBFA43-BCEF-4DD8-A16F-7B2693670F62}" srcOrd="1" destOrd="0" parTransId="{63CAA1D3-8835-46A4-942E-90A674E67686}" sibTransId="{88C2832D-FCBB-4226-9548-37A34389F320}"/>
    <dgm:cxn modelId="{25229161-A5B6-4D89-BD8F-5E4D32B1D326}" srcId="{7571884A-47CF-4DF7-82C8-9A435C83F127}" destId="{9C39F36F-6186-4F3B-AA9D-5CD020AE30BD}" srcOrd="2" destOrd="0" parTransId="{836509BA-08BE-46A6-B3CC-EC4C9A63F299}" sibTransId="{72DF67CC-4948-47D7-B47A-4C52F4CC4EE4}"/>
    <dgm:cxn modelId="{42A5F261-0AD8-49D4-81D9-90FCC387937E}" type="presOf" srcId="{7571884A-47CF-4DF7-82C8-9A435C83F127}" destId="{135F07F8-C13A-49EA-BEBB-1E4E5AA2E24A}" srcOrd="0" destOrd="0" presId="urn:microsoft.com/office/officeart/2005/8/layout/default#1"/>
    <dgm:cxn modelId="{6B432967-1261-4545-8957-900DA1602A92}" type="presOf" srcId="{9C39F36F-6186-4F3B-AA9D-5CD020AE30BD}" destId="{EA5D94CD-54B5-43D0-970B-850829BD4D0F}" srcOrd="0" destOrd="0" presId="urn:microsoft.com/office/officeart/2005/8/layout/default#1"/>
    <dgm:cxn modelId="{FD031A4C-013A-4F3F-8742-D4B2574479AC}" type="presOf" srcId="{E9CBFA43-BCEF-4DD8-A16F-7B2693670F62}" destId="{0FF48AE8-DCEA-41E1-90D2-31D680F0A083}" srcOrd="0" destOrd="0" presId="urn:microsoft.com/office/officeart/2005/8/layout/default#1"/>
    <dgm:cxn modelId="{136E4C99-738E-4EC5-817A-7C86BEFB9519}" srcId="{7571884A-47CF-4DF7-82C8-9A435C83F127}" destId="{D3006558-0409-49D1-884C-1E3A745C8576}" srcOrd="3" destOrd="0" parTransId="{742A677F-3850-41AB-8741-CCBFBEF7A624}" sibTransId="{D0D37104-2D28-4655-93AF-5734B59255BE}"/>
    <dgm:cxn modelId="{AFA346AF-24A2-4C30-B493-47DD2E18E380}" type="presOf" srcId="{AAC3D625-01B2-4BF9-B20E-F2D53679FEA1}" destId="{37EAEC02-5596-40C3-B441-201603ED3DD6}" srcOrd="0" destOrd="0" presId="urn:microsoft.com/office/officeart/2005/8/layout/default#1"/>
    <dgm:cxn modelId="{342A66B5-D288-4A27-ADF6-897ADDC6EA32}" type="presOf" srcId="{D3006558-0409-49D1-884C-1E3A745C8576}" destId="{BACF34C5-DA0A-4F9D-8584-9F80F4DDF264}" srcOrd="0" destOrd="0" presId="urn:microsoft.com/office/officeart/2005/8/layout/default#1"/>
    <dgm:cxn modelId="{3658CED2-BFD3-4735-8B50-A7D931A94C2C}" srcId="{7571884A-47CF-4DF7-82C8-9A435C83F127}" destId="{AAC3D625-01B2-4BF9-B20E-F2D53679FEA1}" srcOrd="0" destOrd="0" parTransId="{2D9E5AEE-BB08-495D-9613-B80EC810FF48}" sibTransId="{348D7727-F46B-4579-A693-5D63BF204F5F}"/>
    <dgm:cxn modelId="{887D64EB-5CF4-452B-B573-AEA7E2104F98}" type="presParOf" srcId="{135F07F8-C13A-49EA-BEBB-1E4E5AA2E24A}" destId="{37EAEC02-5596-40C3-B441-201603ED3DD6}" srcOrd="0" destOrd="0" presId="urn:microsoft.com/office/officeart/2005/8/layout/default#1"/>
    <dgm:cxn modelId="{9471ABEA-FDD2-41F9-840A-DFD466936ABF}" type="presParOf" srcId="{135F07F8-C13A-49EA-BEBB-1E4E5AA2E24A}" destId="{BE5A57A5-7434-45F8-BF21-B759C98709F3}" srcOrd="1" destOrd="0" presId="urn:microsoft.com/office/officeart/2005/8/layout/default#1"/>
    <dgm:cxn modelId="{1E2D6612-FDC3-4828-8277-21BFAF40A6BA}" type="presParOf" srcId="{135F07F8-C13A-49EA-BEBB-1E4E5AA2E24A}" destId="{0FF48AE8-DCEA-41E1-90D2-31D680F0A083}" srcOrd="2" destOrd="0" presId="urn:microsoft.com/office/officeart/2005/8/layout/default#1"/>
    <dgm:cxn modelId="{F20BBD2C-E91E-4759-9DF7-97562796E2FF}" type="presParOf" srcId="{135F07F8-C13A-49EA-BEBB-1E4E5AA2E24A}" destId="{2B44D51C-2665-47F5-91DD-56080D3AB6C0}" srcOrd="3" destOrd="0" presId="urn:microsoft.com/office/officeart/2005/8/layout/default#1"/>
    <dgm:cxn modelId="{C286C7EE-AB6D-4366-8296-AD75AA51CFE3}" type="presParOf" srcId="{135F07F8-C13A-49EA-BEBB-1E4E5AA2E24A}" destId="{EA5D94CD-54B5-43D0-970B-850829BD4D0F}" srcOrd="4" destOrd="0" presId="urn:microsoft.com/office/officeart/2005/8/layout/default#1"/>
    <dgm:cxn modelId="{3C9FE8F7-3481-40A6-AA07-A5BFCD63BE87}" type="presParOf" srcId="{135F07F8-C13A-49EA-BEBB-1E4E5AA2E24A}" destId="{529755F4-625B-40D6-AEF3-DFC069EA98D2}" srcOrd="5" destOrd="0" presId="urn:microsoft.com/office/officeart/2005/8/layout/default#1"/>
    <dgm:cxn modelId="{CF5BCE29-27A7-4CD1-A96B-65AA408C1DF5}" type="presParOf" srcId="{135F07F8-C13A-49EA-BEBB-1E4E5AA2E24A}" destId="{BACF34C5-DA0A-4F9D-8584-9F80F4DDF264}"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82C206-5B9A-4CA3-B126-27210BC751FA}">
      <dsp:nvSpPr>
        <dsp:cNvPr id="0" name=""/>
        <dsp:cNvSpPr/>
      </dsp:nvSpPr>
      <dsp:spPr>
        <a:xfrm>
          <a:off x="3037182" y="-7468"/>
          <a:ext cx="1781271" cy="100007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kern="1200" dirty="0"/>
            <a:t>Schuleingangs-</a:t>
          </a:r>
        </a:p>
        <a:p>
          <a:pPr marL="0" lvl="0" indent="0" algn="ctr" defTabSz="711200">
            <a:lnSpc>
              <a:spcPct val="90000"/>
            </a:lnSpc>
            <a:spcBef>
              <a:spcPct val="0"/>
            </a:spcBef>
            <a:spcAft>
              <a:spcPct val="35000"/>
            </a:spcAft>
            <a:buNone/>
          </a:pPr>
          <a:r>
            <a:rPr lang="de-DE" sz="1600" kern="1200" dirty="0" err="1"/>
            <a:t>phase</a:t>
          </a:r>
          <a:endParaRPr lang="de-DE" sz="1600" kern="1200" dirty="0"/>
        </a:p>
      </dsp:txBody>
      <dsp:txXfrm>
        <a:off x="3086002" y="41352"/>
        <a:ext cx="1683631" cy="902439"/>
      </dsp:txXfrm>
    </dsp:sp>
    <dsp:sp modelId="{4F615D4B-88F1-4E77-A8B7-F69F56B49178}">
      <dsp:nvSpPr>
        <dsp:cNvPr id="0" name=""/>
        <dsp:cNvSpPr/>
      </dsp:nvSpPr>
      <dsp:spPr>
        <a:xfrm>
          <a:off x="2528777" y="675428"/>
          <a:ext cx="3833456" cy="3833456"/>
        </a:xfrm>
        <a:custGeom>
          <a:avLst/>
          <a:gdLst/>
          <a:ahLst/>
          <a:cxnLst/>
          <a:rect l="0" t="0" r="0" b="0"/>
          <a:pathLst>
            <a:path>
              <a:moveTo>
                <a:pt x="2297489" y="38200"/>
              </a:moveTo>
              <a:arcTo wR="1916728" hR="1916728" stAng="16887488" swAng="1411383"/>
            </a:path>
          </a:pathLst>
        </a:custGeom>
        <a:noFill/>
        <a:ln w="100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B289DCF-BFBB-486B-A638-73420ABC9920}">
      <dsp:nvSpPr>
        <dsp:cNvPr id="0" name=""/>
        <dsp:cNvSpPr/>
      </dsp:nvSpPr>
      <dsp:spPr>
        <a:xfrm>
          <a:off x="4823318" y="1026286"/>
          <a:ext cx="2072536" cy="96004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t>Ganztagsangebote</a:t>
          </a:r>
        </a:p>
      </dsp:txBody>
      <dsp:txXfrm>
        <a:off x="4870184" y="1073152"/>
        <a:ext cx="1978804" cy="866313"/>
      </dsp:txXfrm>
    </dsp:sp>
    <dsp:sp modelId="{D5A5175F-5A54-49F3-86BB-CD8DFBDFE952}">
      <dsp:nvSpPr>
        <dsp:cNvPr id="0" name=""/>
        <dsp:cNvSpPr/>
      </dsp:nvSpPr>
      <dsp:spPr>
        <a:xfrm>
          <a:off x="2212444" y="396344"/>
          <a:ext cx="3833456" cy="3833456"/>
        </a:xfrm>
        <a:custGeom>
          <a:avLst/>
          <a:gdLst/>
          <a:ahLst/>
          <a:cxnLst/>
          <a:rect l="0" t="0" r="0" b="0"/>
          <a:pathLst>
            <a:path>
              <a:moveTo>
                <a:pt x="3808109" y="1606046"/>
              </a:moveTo>
              <a:arcTo wR="1916728" hR="1916728" stAng="21040308" swAng="2958387"/>
            </a:path>
          </a:pathLst>
        </a:custGeom>
        <a:noFill/>
        <a:ln w="100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951849F-B9E3-4C4C-A931-CB3DA09840FC}">
      <dsp:nvSpPr>
        <dsp:cNvPr id="0" name=""/>
        <dsp:cNvSpPr/>
      </dsp:nvSpPr>
      <dsp:spPr>
        <a:xfrm>
          <a:off x="4225509" y="3556999"/>
          <a:ext cx="1821947" cy="93609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kern="1200" dirty="0"/>
            <a:t>Inklusion/DAZ3</a:t>
          </a:r>
        </a:p>
      </dsp:txBody>
      <dsp:txXfrm>
        <a:off x="4271205" y="3602695"/>
        <a:ext cx="1730555" cy="844699"/>
      </dsp:txXfrm>
    </dsp:sp>
    <dsp:sp modelId="{77F91C99-BD2F-4E18-9DE2-BC6088C5EBD9}">
      <dsp:nvSpPr>
        <dsp:cNvPr id="0" name=""/>
        <dsp:cNvSpPr/>
      </dsp:nvSpPr>
      <dsp:spPr>
        <a:xfrm>
          <a:off x="2028453" y="592170"/>
          <a:ext cx="3833456" cy="3833456"/>
        </a:xfrm>
        <a:custGeom>
          <a:avLst/>
          <a:gdLst/>
          <a:ahLst/>
          <a:cxnLst/>
          <a:rect l="0" t="0" r="0" b="0"/>
          <a:pathLst>
            <a:path>
              <a:moveTo>
                <a:pt x="2173607" y="3816165"/>
              </a:moveTo>
              <a:arcTo wR="1916728" hR="1916728" stAng="4937884" swAng="4493616"/>
            </a:path>
          </a:pathLst>
        </a:custGeom>
        <a:noFill/>
        <a:ln w="100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57E23D9-B821-4F9E-9D3F-5D2379A33F6C}">
      <dsp:nvSpPr>
        <dsp:cNvPr id="0" name=""/>
        <dsp:cNvSpPr/>
      </dsp:nvSpPr>
      <dsp:spPr>
        <a:xfrm>
          <a:off x="1278825" y="2269975"/>
          <a:ext cx="1477007" cy="96005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kern="1200" dirty="0"/>
            <a:t>Traditionen</a:t>
          </a:r>
        </a:p>
      </dsp:txBody>
      <dsp:txXfrm>
        <a:off x="1325691" y="2316841"/>
        <a:ext cx="1383275" cy="866322"/>
      </dsp:txXfrm>
    </dsp:sp>
    <dsp:sp modelId="{BB38A00E-A2DE-475A-84A0-13C295D2AE99}">
      <dsp:nvSpPr>
        <dsp:cNvPr id="0" name=""/>
        <dsp:cNvSpPr/>
      </dsp:nvSpPr>
      <dsp:spPr>
        <a:xfrm>
          <a:off x="1975100" y="608667"/>
          <a:ext cx="3833456" cy="3833456"/>
        </a:xfrm>
        <a:custGeom>
          <a:avLst/>
          <a:gdLst/>
          <a:ahLst/>
          <a:cxnLst/>
          <a:rect l="0" t="0" r="0" b="0"/>
          <a:pathLst>
            <a:path>
              <a:moveTo>
                <a:pt x="17569" y="1657797"/>
              </a:moveTo>
              <a:arcTo wR="1916728" hR="1916728" stAng="11265829" swAng="623551"/>
            </a:path>
          </a:pathLst>
        </a:custGeom>
        <a:noFill/>
        <a:ln w="100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94B9EF9-4855-4DF9-9886-72CDD25D2A95}">
      <dsp:nvSpPr>
        <dsp:cNvPr id="0" name=""/>
        <dsp:cNvSpPr/>
      </dsp:nvSpPr>
      <dsp:spPr>
        <a:xfrm>
          <a:off x="1531069" y="964702"/>
          <a:ext cx="1477007" cy="96005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e-DE" sz="1600" kern="1200" dirty="0"/>
            <a:t>Fortbildung</a:t>
          </a:r>
        </a:p>
      </dsp:txBody>
      <dsp:txXfrm>
        <a:off x="1577935" y="1011568"/>
        <a:ext cx="1383275" cy="866322"/>
      </dsp:txXfrm>
    </dsp:sp>
    <dsp:sp modelId="{0DB39AA5-4036-4F23-A717-E6F8B064BC93}">
      <dsp:nvSpPr>
        <dsp:cNvPr id="0" name=""/>
        <dsp:cNvSpPr/>
      </dsp:nvSpPr>
      <dsp:spPr>
        <a:xfrm>
          <a:off x="2004812" y="495849"/>
          <a:ext cx="3833456" cy="3833456"/>
        </a:xfrm>
        <a:custGeom>
          <a:avLst/>
          <a:gdLst/>
          <a:ahLst/>
          <a:cxnLst/>
          <a:rect l="0" t="0" r="0" b="0"/>
          <a:pathLst>
            <a:path>
              <a:moveTo>
                <a:pt x="664139" y="465911"/>
              </a:moveTo>
              <a:arcTo wR="1916728" hR="1916728" stAng="13751623" swAng="791707"/>
            </a:path>
          </a:pathLst>
        </a:custGeom>
        <a:noFill/>
        <a:ln w="10000"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2309DD-E8AB-48FC-A6B0-1518CCD9A404}">
      <dsp:nvSpPr>
        <dsp:cNvPr id="0" name=""/>
        <dsp:cNvSpPr/>
      </dsp:nvSpPr>
      <dsp:spPr>
        <a:xfrm>
          <a:off x="901437" y="507215"/>
          <a:ext cx="3390341" cy="3390341"/>
        </a:xfrm>
        <a:prstGeom prst="blockArc">
          <a:avLst>
            <a:gd name="adj1" fmla="val 11880000"/>
            <a:gd name="adj2" fmla="val 16200000"/>
            <a:gd name="adj3" fmla="val 4636"/>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7FC862-8288-426D-9B02-7D6A0C1AF0EA}">
      <dsp:nvSpPr>
        <dsp:cNvPr id="0" name=""/>
        <dsp:cNvSpPr/>
      </dsp:nvSpPr>
      <dsp:spPr>
        <a:xfrm>
          <a:off x="901437" y="507215"/>
          <a:ext cx="3390341" cy="3390341"/>
        </a:xfrm>
        <a:prstGeom prst="blockArc">
          <a:avLst>
            <a:gd name="adj1" fmla="val 7560000"/>
            <a:gd name="adj2" fmla="val 11880000"/>
            <a:gd name="adj3" fmla="val 4636"/>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D27D31-4E3C-469E-A67E-0D4C132DD9EC}">
      <dsp:nvSpPr>
        <dsp:cNvPr id="0" name=""/>
        <dsp:cNvSpPr/>
      </dsp:nvSpPr>
      <dsp:spPr>
        <a:xfrm>
          <a:off x="901437" y="507215"/>
          <a:ext cx="3390341" cy="3390341"/>
        </a:xfrm>
        <a:prstGeom prst="blockArc">
          <a:avLst>
            <a:gd name="adj1" fmla="val 3240000"/>
            <a:gd name="adj2" fmla="val 7560000"/>
            <a:gd name="adj3" fmla="val 4636"/>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7CC62A7-FC6C-439C-B6FD-624CCB388D0C}">
      <dsp:nvSpPr>
        <dsp:cNvPr id="0" name=""/>
        <dsp:cNvSpPr/>
      </dsp:nvSpPr>
      <dsp:spPr>
        <a:xfrm>
          <a:off x="901437" y="507215"/>
          <a:ext cx="3390341" cy="3390341"/>
        </a:xfrm>
        <a:prstGeom prst="blockArc">
          <a:avLst>
            <a:gd name="adj1" fmla="val 20520000"/>
            <a:gd name="adj2" fmla="val 3240000"/>
            <a:gd name="adj3" fmla="val 4636"/>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C6F87A-E3D7-4CE2-A32A-02ECDA5FA655}">
      <dsp:nvSpPr>
        <dsp:cNvPr id="0" name=""/>
        <dsp:cNvSpPr/>
      </dsp:nvSpPr>
      <dsp:spPr>
        <a:xfrm>
          <a:off x="1008911" y="444731"/>
          <a:ext cx="3390341" cy="3390341"/>
        </a:xfrm>
        <a:prstGeom prst="blockArc">
          <a:avLst>
            <a:gd name="adj1" fmla="val 16200000"/>
            <a:gd name="adj2" fmla="val 20520000"/>
            <a:gd name="adj3" fmla="val 4636"/>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5E9F6B6-3953-4060-A832-F108FC7D8FC9}">
      <dsp:nvSpPr>
        <dsp:cNvPr id="0" name=""/>
        <dsp:cNvSpPr/>
      </dsp:nvSpPr>
      <dsp:spPr>
        <a:xfrm>
          <a:off x="1542048" y="1228082"/>
          <a:ext cx="2109119" cy="194860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de-DE" sz="2000" b="1" i="1" kern="1200" dirty="0">
              <a:solidFill>
                <a:srgbClr val="002060"/>
              </a:solidFill>
            </a:rPr>
            <a:t>Klasse 2000</a:t>
          </a:r>
        </a:p>
        <a:p>
          <a:pPr marL="0" lvl="0" indent="0" algn="ctr" defTabSz="889000">
            <a:lnSpc>
              <a:spcPct val="90000"/>
            </a:lnSpc>
            <a:spcBef>
              <a:spcPct val="0"/>
            </a:spcBef>
            <a:spcAft>
              <a:spcPct val="35000"/>
            </a:spcAft>
            <a:buNone/>
          </a:pPr>
          <a:r>
            <a:rPr lang="de-DE" sz="1600" b="1" kern="1200" dirty="0">
              <a:solidFill>
                <a:srgbClr val="FF0000"/>
              </a:solidFill>
            </a:rPr>
            <a:t>Gesund und fit - wir machen mit!</a:t>
          </a:r>
        </a:p>
      </dsp:txBody>
      <dsp:txXfrm>
        <a:off x="1850921" y="1513449"/>
        <a:ext cx="1491373" cy="1377874"/>
      </dsp:txXfrm>
    </dsp:sp>
    <dsp:sp modelId="{A8046C76-3EF9-4F4D-AD53-7501F6AE48DC}">
      <dsp:nvSpPr>
        <dsp:cNvPr id="0" name=""/>
        <dsp:cNvSpPr/>
      </dsp:nvSpPr>
      <dsp:spPr>
        <a:xfrm>
          <a:off x="2050809" y="715"/>
          <a:ext cx="1091596" cy="1091596"/>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dirty="0"/>
            <a:t>Gesund essen und trinken</a:t>
          </a:r>
        </a:p>
      </dsp:txBody>
      <dsp:txXfrm>
        <a:off x="2210670" y="160576"/>
        <a:ext cx="771874" cy="771874"/>
      </dsp:txXfrm>
    </dsp:sp>
    <dsp:sp modelId="{6117EE98-0C47-4E32-90BE-FF8B96A3CFE5}">
      <dsp:nvSpPr>
        <dsp:cNvPr id="0" name=""/>
        <dsp:cNvSpPr/>
      </dsp:nvSpPr>
      <dsp:spPr>
        <a:xfrm>
          <a:off x="3625638" y="1144895"/>
          <a:ext cx="1091596" cy="1091596"/>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e-DE" sz="1200" kern="1200" dirty="0"/>
            <a:t>Sich selbstmögen und Freunde haben</a:t>
          </a:r>
        </a:p>
      </dsp:txBody>
      <dsp:txXfrm>
        <a:off x="3785499" y="1304756"/>
        <a:ext cx="771874" cy="771874"/>
      </dsp:txXfrm>
    </dsp:sp>
    <dsp:sp modelId="{83F41AF1-26CB-4228-BE01-FDC9074935C4}">
      <dsp:nvSpPr>
        <dsp:cNvPr id="0" name=""/>
        <dsp:cNvSpPr/>
      </dsp:nvSpPr>
      <dsp:spPr>
        <a:xfrm>
          <a:off x="3024107" y="2996218"/>
          <a:ext cx="1091596" cy="1091596"/>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de-DE" sz="1200" kern="1200" dirty="0"/>
            <a:t>Kritisch denken und Nein sagen können</a:t>
          </a:r>
        </a:p>
      </dsp:txBody>
      <dsp:txXfrm>
        <a:off x="3183968" y="3156079"/>
        <a:ext cx="771874" cy="771874"/>
      </dsp:txXfrm>
    </dsp:sp>
    <dsp:sp modelId="{FB34473A-5E35-4328-AE20-EE38B72C9E1F}">
      <dsp:nvSpPr>
        <dsp:cNvPr id="0" name=""/>
        <dsp:cNvSpPr/>
      </dsp:nvSpPr>
      <dsp:spPr>
        <a:xfrm>
          <a:off x="1077511" y="2996218"/>
          <a:ext cx="1091596" cy="1091596"/>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dirty="0"/>
            <a:t>Probleme und Konflikte lösen</a:t>
          </a:r>
        </a:p>
      </dsp:txBody>
      <dsp:txXfrm>
        <a:off x="1237372" y="3156079"/>
        <a:ext cx="771874" cy="771874"/>
      </dsp:txXfrm>
    </dsp:sp>
    <dsp:sp modelId="{CD68E917-FFD6-4B54-8571-AA93CB9D0CF2}">
      <dsp:nvSpPr>
        <dsp:cNvPr id="0" name=""/>
        <dsp:cNvSpPr/>
      </dsp:nvSpPr>
      <dsp:spPr>
        <a:xfrm>
          <a:off x="467340" y="1117883"/>
          <a:ext cx="1108876" cy="1145619"/>
        </a:xfrm>
        <a:prstGeom prst="ellipse">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dirty="0"/>
            <a:t>Bewegen und </a:t>
          </a:r>
          <a:r>
            <a:rPr lang="de-DE" sz="1400" kern="1200" dirty="0" err="1"/>
            <a:t>entspan-nen</a:t>
          </a:r>
          <a:endParaRPr lang="de-DE" sz="1400" kern="1200" dirty="0"/>
        </a:p>
      </dsp:txBody>
      <dsp:txXfrm>
        <a:off x="629731" y="1285655"/>
        <a:ext cx="784094" cy="8100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C61A6-0DC6-45F4-A0B0-AA92FCA9F894}">
      <dsp:nvSpPr>
        <dsp:cNvPr id="0" name=""/>
        <dsp:cNvSpPr/>
      </dsp:nvSpPr>
      <dsp:spPr>
        <a:xfrm>
          <a:off x="1312101" y="109996"/>
          <a:ext cx="2512403" cy="1143463"/>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de-DE" sz="1100" kern="1200" dirty="0"/>
            <a:t>ergonomisch geformte Sitzmöbel für optimierte Sitz – und korrekte Schreibhaltung </a:t>
          </a:r>
        </a:p>
        <a:p>
          <a:pPr marL="57150" lvl="1" indent="-57150" algn="l" defTabSz="488950">
            <a:lnSpc>
              <a:spcPct val="90000"/>
            </a:lnSpc>
            <a:spcBef>
              <a:spcPct val="0"/>
            </a:spcBef>
            <a:spcAft>
              <a:spcPct val="15000"/>
            </a:spcAft>
            <a:buChar char="•"/>
          </a:pPr>
          <a:r>
            <a:rPr lang="de-DE" sz="1100" kern="1200" dirty="0"/>
            <a:t>liebevoll gestaltetes Schulhaus</a:t>
          </a:r>
        </a:p>
        <a:p>
          <a:pPr marL="57150" lvl="1" indent="-57150" algn="l" defTabSz="488950">
            <a:lnSpc>
              <a:spcPct val="90000"/>
            </a:lnSpc>
            <a:spcBef>
              <a:spcPct val="0"/>
            </a:spcBef>
            <a:spcAft>
              <a:spcPct val="15000"/>
            </a:spcAft>
            <a:buChar char="•"/>
          </a:pPr>
          <a:r>
            <a:rPr lang="de-DE" sz="1100" kern="1200" dirty="0">
              <a:latin typeface="+mn-lt"/>
            </a:rPr>
            <a:t>wechselnde Unterrichtsformen</a:t>
          </a:r>
          <a:endParaRPr lang="de-DE" sz="1100" kern="1200" dirty="0"/>
        </a:p>
        <a:p>
          <a:pPr marL="57150" lvl="1" indent="-57150" algn="l" defTabSz="488950">
            <a:lnSpc>
              <a:spcPct val="90000"/>
            </a:lnSpc>
            <a:spcBef>
              <a:spcPct val="0"/>
            </a:spcBef>
            <a:spcAft>
              <a:spcPct val="15000"/>
            </a:spcAft>
            <a:buChar char="•"/>
          </a:pPr>
          <a:r>
            <a:rPr lang="de-DE" sz="1100" kern="1200" dirty="0"/>
            <a:t>regelmäßiges Stoßlüften</a:t>
          </a:r>
        </a:p>
      </dsp:txBody>
      <dsp:txXfrm>
        <a:off x="1312101" y="252929"/>
        <a:ext cx="2083604" cy="857597"/>
      </dsp:txXfrm>
    </dsp:sp>
    <dsp:sp modelId="{5574200B-8BE6-4547-AFF6-9A04500A96EB}">
      <dsp:nvSpPr>
        <dsp:cNvPr id="0" name=""/>
        <dsp:cNvSpPr/>
      </dsp:nvSpPr>
      <dsp:spPr>
        <a:xfrm>
          <a:off x="309" y="665"/>
          <a:ext cx="1311792" cy="136212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de-DE" sz="1400" kern="1200" dirty="0"/>
            <a:t>Gesundheits-fördernde Lernumgebung</a:t>
          </a:r>
        </a:p>
      </dsp:txBody>
      <dsp:txXfrm>
        <a:off x="64345" y="64701"/>
        <a:ext cx="1183720" cy="12340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0946DA-8561-4490-A8FC-4BB81B3F7EF8}">
      <dsp:nvSpPr>
        <dsp:cNvPr id="0" name=""/>
        <dsp:cNvSpPr/>
      </dsp:nvSpPr>
      <dsp:spPr>
        <a:xfrm>
          <a:off x="1183533" y="496"/>
          <a:ext cx="1773133" cy="1018206"/>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endParaRPr lang="de-DE" sz="1200" kern="1200" dirty="0"/>
        </a:p>
        <a:p>
          <a:pPr marL="114300" lvl="1" indent="-114300" algn="l" defTabSz="533400">
            <a:lnSpc>
              <a:spcPct val="90000"/>
            </a:lnSpc>
            <a:spcBef>
              <a:spcPct val="0"/>
            </a:spcBef>
            <a:spcAft>
              <a:spcPct val="15000"/>
            </a:spcAft>
            <a:buChar char="•"/>
          </a:pPr>
          <a:r>
            <a:rPr lang="de-DE" sz="1200" kern="1200" dirty="0"/>
            <a:t>Kinderyoga</a:t>
          </a:r>
        </a:p>
        <a:p>
          <a:pPr marL="114300" lvl="1" indent="-114300" algn="l" defTabSz="533400">
            <a:lnSpc>
              <a:spcPct val="90000"/>
            </a:lnSpc>
            <a:spcBef>
              <a:spcPct val="0"/>
            </a:spcBef>
            <a:spcAft>
              <a:spcPct val="15000"/>
            </a:spcAft>
            <a:buChar char="•"/>
          </a:pPr>
          <a:r>
            <a:rPr lang="de-DE" sz="1200" kern="1200" dirty="0"/>
            <a:t>Gesund in Küche und Garten</a:t>
          </a:r>
        </a:p>
        <a:p>
          <a:pPr marL="114300" lvl="1" indent="-114300" algn="l" defTabSz="533400">
            <a:lnSpc>
              <a:spcPct val="90000"/>
            </a:lnSpc>
            <a:spcBef>
              <a:spcPct val="0"/>
            </a:spcBef>
            <a:spcAft>
              <a:spcPct val="15000"/>
            </a:spcAft>
            <a:buChar char="•"/>
          </a:pPr>
          <a:endParaRPr lang="de-DE" sz="1200" kern="1200" dirty="0"/>
        </a:p>
      </dsp:txBody>
      <dsp:txXfrm>
        <a:off x="1183533" y="127772"/>
        <a:ext cx="1391306" cy="763654"/>
      </dsp:txXfrm>
    </dsp:sp>
    <dsp:sp modelId="{9108C91C-263F-4104-AABD-D8B12BE42143}">
      <dsp:nvSpPr>
        <dsp:cNvPr id="0" name=""/>
        <dsp:cNvSpPr/>
      </dsp:nvSpPr>
      <dsp:spPr>
        <a:xfrm>
          <a:off x="12916" y="995"/>
          <a:ext cx="1182089" cy="101720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ctr" defTabSz="622300">
            <a:lnSpc>
              <a:spcPct val="90000"/>
            </a:lnSpc>
            <a:spcBef>
              <a:spcPct val="0"/>
            </a:spcBef>
            <a:spcAft>
              <a:spcPct val="35000"/>
            </a:spcAft>
            <a:buNone/>
          </a:pPr>
          <a:r>
            <a:rPr lang="de-DE" sz="1400" kern="1200" dirty="0"/>
            <a:t>Ergänzende gesundheits-stärkende Angebote</a:t>
          </a:r>
        </a:p>
      </dsp:txBody>
      <dsp:txXfrm>
        <a:off x="62572" y="50651"/>
        <a:ext cx="1082777" cy="9178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EAEC02-5596-40C3-B441-201603ED3DD6}">
      <dsp:nvSpPr>
        <dsp:cNvPr id="0" name=""/>
        <dsp:cNvSpPr/>
      </dsp:nvSpPr>
      <dsp:spPr>
        <a:xfrm>
          <a:off x="405206" y="774"/>
          <a:ext cx="3565818" cy="2139490"/>
        </a:xfrm>
        <a:prstGeom prst="rect">
          <a:avLst/>
        </a:prstGeom>
        <a:solidFill>
          <a:schemeClr val="accent1">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b="1" u="sng" kern="1200" dirty="0">
              <a:solidFill>
                <a:srgbClr val="0070C0"/>
              </a:solidFill>
            </a:rPr>
            <a:t>Feste und Präsentationen</a:t>
          </a:r>
        </a:p>
        <a:p>
          <a:pPr marL="0" lvl="0" indent="0" algn="ctr" defTabSz="800100">
            <a:lnSpc>
              <a:spcPct val="90000"/>
            </a:lnSpc>
            <a:spcBef>
              <a:spcPct val="0"/>
            </a:spcBef>
            <a:spcAft>
              <a:spcPct val="35000"/>
            </a:spcAft>
            <a:buNone/>
          </a:pPr>
          <a:r>
            <a:rPr lang="de-DE" sz="1800" b="0" u="none" kern="1200" dirty="0">
              <a:solidFill>
                <a:schemeClr val="tx1"/>
              </a:solidFill>
            </a:rPr>
            <a:t>Feierliche Schuleingangsfeier</a:t>
          </a:r>
        </a:p>
        <a:p>
          <a:pPr marL="0" lvl="0" indent="0" algn="ctr" defTabSz="800100">
            <a:lnSpc>
              <a:spcPct val="90000"/>
            </a:lnSpc>
            <a:spcBef>
              <a:spcPct val="0"/>
            </a:spcBef>
            <a:spcAft>
              <a:spcPct val="35000"/>
            </a:spcAft>
            <a:buNone/>
          </a:pPr>
          <a:r>
            <a:rPr lang="de-DE" sz="1800" b="0" u="none" kern="1200" dirty="0">
              <a:solidFill>
                <a:schemeClr val="tx1"/>
              </a:solidFill>
            </a:rPr>
            <a:t>Freitagstreff mit Darbietungen aus allen Klassen</a:t>
          </a:r>
        </a:p>
        <a:p>
          <a:pPr marL="0" lvl="0" indent="0" algn="ctr" defTabSz="800100">
            <a:lnSpc>
              <a:spcPct val="90000"/>
            </a:lnSpc>
            <a:spcBef>
              <a:spcPct val="0"/>
            </a:spcBef>
            <a:spcAft>
              <a:spcPct val="35000"/>
            </a:spcAft>
            <a:buNone/>
          </a:pPr>
          <a:r>
            <a:rPr lang="de-DE" sz="1800" b="0" u="none" kern="1200" dirty="0">
              <a:solidFill>
                <a:schemeClr val="tx1"/>
              </a:solidFill>
            </a:rPr>
            <a:t>Verabschiedung der Klasse 4</a:t>
          </a:r>
        </a:p>
      </dsp:txBody>
      <dsp:txXfrm>
        <a:off x="405206" y="774"/>
        <a:ext cx="3565818" cy="2139490"/>
      </dsp:txXfrm>
    </dsp:sp>
    <dsp:sp modelId="{0FF48AE8-DCEA-41E1-90D2-31D680F0A083}">
      <dsp:nvSpPr>
        <dsp:cNvPr id="0" name=""/>
        <dsp:cNvSpPr/>
      </dsp:nvSpPr>
      <dsp:spPr>
        <a:xfrm>
          <a:off x="4327606" y="774"/>
          <a:ext cx="3565818" cy="2139490"/>
        </a:xfrm>
        <a:prstGeom prst="rect">
          <a:avLst/>
        </a:prstGeom>
        <a:solidFill>
          <a:schemeClr val="accent1">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b="1" u="sng" kern="1200" dirty="0">
              <a:solidFill>
                <a:srgbClr val="0070C0"/>
              </a:solidFill>
            </a:rPr>
            <a:t>Sportliche Aktivitäten</a:t>
          </a:r>
        </a:p>
        <a:p>
          <a:pPr marL="0" lvl="0" indent="0" algn="ctr" defTabSz="800100">
            <a:lnSpc>
              <a:spcPct val="90000"/>
            </a:lnSpc>
            <a:spcBef>
              <a:spcPct val="0"/>
            </a:spcBef>
            <a:spcAft>
              <a:spcPct val="35000"/>
            </a:spcAft>
            <a:buNone/>
          </a:pPr>
          <a:r>
            <a:rPr lang="de-DE" sz="1400" b="0" u="none" kern="1200" dirty="0">
              <a:solidFill>
                <a:schemeClr val="tx1"/>
              </a:solidFill>
            </a:rPr>
            <a:t>Tag des Schulsports – Crosslauf</a:t>
          </a:r>
        </a:p>
        <a:p>
          <a:pPr marL="0" lvl="0" indent="0" algn="ctr" defTabSz="800100">
            <a:lnSpc>
              <a:spcPct val="90000"/>
            </a:lnSpc>
            <a:spcBef>
              <a:spcPct val="0"/>
            </a:spcBef>
            <a:spcAft>
              <a:spcPct val="35000"/>
            </a:spcAft>
            <a:buNone/>
          </a:pPr>
          <a:r>
            <a:rPr lang="de-DE" sz="1400" b="0" u="none" kern="1200" dirty="0">
              <a:solidFill>
                <a:schemeClr val="tx1"/>
              </a:solidFill>
            </a:rPr>
            <a:t>Schulinterner Wettkampf „Stärkster Schüler- Sportlichstes Mädchen“</a:t>
          </a:r>
        </a:p>
        <a:p>
          <a:pPr marL="0" lvl="0" indent="0" algn="ctr" defTabSz="800100">
            <a:lnSpc>
              <a:spcPct val="90000"/>
            </a:lnSpc>
            <a:spcBef>
              <a:spcPct val="0"/>
            </a:spcBef>
            <a:spcAft>
              <a:spcPct val="35000"/>
            </a:spcAft>
            <a:buNone/>
          </a:pPr>
          <a:r>
            <a:rPr lang="de-DE" sz="1400" b="0" u="none" kern="1200" dirty="0">
              <a:solidFill>
                <a:schemeClr val="tx1"/>
              </a:solidFill>
            </a:rPr>
            <a:t>Völkerballturnier mit benachbarten Grundschulen</a:t>
          </a:r>
        </a:p>
        <a:p>
          <a:pPr marL="0" lvl="0" indent="0" algn="ctr" defTabSz="800100">
            <a:lnSpc>
              <a:spcPct val="90000"/>
            </a:lnSpc>
            <a:spcBef>
              <a:spcPct val="0"/>
            </a:spcBef>
            <a:spcAft>
              <a:spcPct val="35000"/>
            </a:spcAft>
            <a:buNone/>
          </a:pPr>
          <a:r>
            <a:rPr lang="de-DE" sz="1400" b="0" u="none" kern="1200" dirty="0">
              <a:solidFill>
                <a:schemeClr val="tx1"/>
              </a:solidFill>
            </a:rPr>
            <a:t>Leichtathletiksportfest</a:t>
          </a:r>
        </a:p>
        <a:p>
          <a:pPr marL="0" lvl="0" indent="0" algn="ctr" defTabSz="800100">
            <a:lnSpc>
              <a:spcPct val="90000"/>
            </a:lnSpc>
            <a:spcBef>
              <a:spcPct val="0"/>
            </a:spcBef>
            <a:spcAft>
              <a:spcPct val="35000"/>
            </a:spcAft>
            <a:buNone/>
          </a:pPr>
          <a:r>
            <a:rPr lang="de-DE" sz="1400" b="0" u="none" kern="1200" dirty="0">
              <a:solidFill>
                <a:schemeClr val="tx1"/>
              </a:solidFill>
            </a:rPr>
            <a:t>Festungslauf</a:t>
          </a:r>
        </a:p>
      </dsp:txBody>
      <dsp:txXfrm>
        <a:off x="4327606" y="774"/>
        <a:ext cx="3565818" cy="2139490"/>
      </dsp:txXfrm>
    </dsp:sp>
    <dsp:sp modelId="{EA5D94CD-54B5-43D0-970B-850829BD4D0F}">
      <dsp:nvSpPr>
        <dsp:cNvPr id="0" name=""/>
        <dsp:cNvSpPr/>
      </dsp:nvSpPr>
      <dsp:spPr>
        <a:xfrm>
          <a:off x="405206" y="2496846"/>
          <a:ext cx="3565818" cy="2139490"/>
        </a:xfrm>
        <a:prstGeom prst="rect">
          <a:avLst/>
        </a:prstGeom>
        <a:solidFill>
          <a:schemeClr val="accent1">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de-DE" sz="1800" b="1" u="sng" kern="1200" dirty="0">
            <a:solidFill>
              <a:srgbClr val="0070C0"/>
            </a:solidFill>
          </a:endParaRPr>
        </a:p>
        <a:p>
          <a:pPr marL="0" lvl="0" indent="0" algn="ctr" defTabSz="800100">
            <a:lnSpc>
              <a:spcPct val="90000"/>
            </a:lnSpc>
            <a:spcBef>
              <a:spcPct val="0"/>
            </a:spcBef>
            <a:spcAft>
              <a:spcPct val="35000"/>
            </a:spcAft>
            <a:buNone/>
          </a:pPr>
          <a:r>
            <a:rPr lang="de-DE" sz="1800" b="1" u="sng" kern="1200" dirty="0">
              <a:solidFill>
                <a:srgbClr val="0070C0"/>
              </a:solidFill>
            </a:rPr>
            <a:t>Musikalische Höhepunkte</a:t>
          </a:r>
        </a:p>
        <a:p>
          <a:pPr marL="0" lvl="0" indent="0" algn="ctr" defTabSz="800100">
            <a:lnSpc>
              <a:spcPct val="90000"/>
            </a:lnSpc>
            <a:spcBef>
              <a:spcPct val="0"/>
            </a:spcBef>
            <a:spcAft>
              <a:spcPct val="35000"/>
            </a:spcAft>
            <a:buNone/>
          </a:pPr>
          <a:r>
            <a:rPr lang="de-DE" sz="1400" b="0" u="none" kern="1200" dirty="0">
              <a:solidFill>
                <a:schemeClr val="tx1"/>
              </a:solidFill>
            </a:rPr>
            <a:t>Auftritte des Schulchors vor der Schulgemeinschaft, Eltern und Senioren</a:t>
          </a:r>
        </a:p>
        <a:p>
          <a:pPr marL="0" lvl="0" indent="0" algn="ctr" defTabSz="800100">
            <a:lnSpc>
              <a:spcPct val="90000"/>
            </a:lnSpc>
            <a:spcBef>
              <a:spcPct val="0"/>
            </a:spcBef>
            <a:spcAft>
              <a:spcPct val="35000"/>
            </a:spcAft>
            <a:buNone/>
          </a:pPr>
          <a:r>
            <a:rPr lang="de-DE" sz="1400" b="0" u="none" kern="1200" dirty="0">
              <a:solidFill>
                <a:schemeClr val="tx1"/>
              </a:solidFill>
            </a:rPr>
            <a:t>Öffnen unseres selbstgestalteten musikalischen Adventskalenders</a:t>
          </a:r>
        </a:p>
        <a:p>
          <a:pPr marL="0" lvl="0" indent="0" algn="ctr" defTabSz="800100">
            <a:lnSpc>
              <a:spcPct val="90000"/>
            </a:lnSpc>
            <a:spcBef>
              <a:spcPct val="0"/>
            </a:spcBef>
            <a:spcAft>
              <a:spcPct val="35000"/>
            </a:spcAft>
            <a:buNone/>
          </a:pPr>
          <a:r>
            <a:rPr lang="de-DE" sz="1400" b="0" u="none" kern="1200" dirty="0">
              <a:solidFill>
                <a:schemeClr val="tx1"/>
              </a:solidFill>
            </a:rPr>
            <a:t>Theaterbesuche</a:t>
          </a:r>
        </a:p>
        <a:p>
          <a:pPr marL="0" lvl="0" indent="0" algn="ctr" defTabSz="800100">
            <a:lnSpc>
              <a:spcPct val="90000"/>
            </a:lnSpc>
            <a:spcBef>
              <a:spcPct val="0"/>
            </a:spcBef>
            <a:spcAft>
              <a:spcPct val="35000"/>
            </a:spcAft>
            <a:buNone/>
          </a:pPr>
          <a:r>
            <a:rPr lang="de-DE" sz="1400" b="0" u="none" kern="1200" dirty="0">
              <a:solidFill>
                <a:schemeClr val="tx1"/>
              </a:solidFill>
            </a:rPr>
            <a:t>Besuch der Schülerkonzerte in der Region</a:t>
          </a:r>
        </a:p>
        <a:p>
          <a:pPr marL="0" lvl="0" indent="0" algn="ctr" defTabSz="800100">
            <a:lnSpc>
              <a:spcPct val="90000"/>
            </a:lnSpc>
            <a:spcBef>
              <a:spcPct val="0"/>
            </a:spcBef>
            <a:spcAft>
              <a:spcPct val="35000"/>
            </a:spcAft>
            <a:buNone/>
          </a:pPr>
          <a:endParaRPr lang="de-DE" sz="1400" b="0" u="none" kern="1200" dirty="0">
            <a:solidFill>
              <a:schemeClr val="tx1"/>
            </a:solidFill>
          </a:endParaRPr>
        </a:p>
        <a:p>
          <a:pPr marL="0" lvl="0" indent="0" algn="ctr" defTabSz="800100">
            <a:lnSpc>
              <a:spcPct val="90000"/>
            </a:lnSpc>
            <a:spcBef>
              <a:spcPct val="0"/>
            </a:spcBef>
            <a:spcAft>
              <a:spcPct val="35000"/>
            </a:spcAft>
            <a:buNone/>
          </a:pPr>
          <a:endParaRPr lang="de-DE" sz="1800" b="1" u="sng" kern="1200" dirty="0">
            <a:solidFill>
              <a:srgbClr val="0070C0"/>
            </a:solidFill>
          </a:endParaRPr>
        </a:p>
      </dsp:txBody>
      <dsp:txXfrm>
        <a:off x="405206" y="2496846"/>
        <a:ext cx="3565818" cy="2139490"/>
      </dsp:txXfrm>
    </dsp:sp>
    <dsp:sp modelId="{BACF34C5-DA0A-4F9D-8584-9F80F4DDF264}">
      <dsp:nvSpPr>
        <dsp:cNvPr id="0" name=""/>
        <dsp:cNvSpPr/>
      </dsp:nvSpPr>
      <dsp:spPr>
        <a:xfrm>
          <a:off x="4327606" y="2496846"/>
          <a:ext cx="3565818" cy="2139490"/>
        </a:xfrm>
        <a:prstGeom prst="rect">
          <a:avLst/>
        </a:prstGeom>
        <a:solidFill>
          <a:schemeClr val="accent1">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b="1" u="sng" kern="1200" dirty="0">
              <a:solidFill>
                <a:srgbClr val="0070C0"/>
              </a:solidFill>
            </a:rPr>
            <a:t>Teilnahme an bundesweiten und internationalen Wettbewerben</a:t>
          </a:r>
        </a:p>
        <a:p>
          <a:pPr marL="0" lvl="0" indent="0" algn="ctr" defTabSz="800100">
            <a:lnSpc>
              <a:spcPct val="90000"/>
            </a:lnSpc>
            <a:spcBef>
              <a:spcPct val="0"/>
            </a:spcBef>
            <a:spcAft>
              <a:spcPct val="35000"/>
            </a:spcAft>
            <a:buNone/>
          </a:pPr>
          <a:r>
            <a:rPr lang="de-DE" sz="1800" b="0" u="none" kern="1200" dirty="0">
              <a:solidFill>
                <a:schemeClr val="tx1"/>
              </a:solidFill>
            </a:rPr>
            <a:t>Vorlesetag</a:t>
          </a:r>
        </a:p>
        <a:p>
          <a:pPr marL="0" lvl="0" indent="0" algn="ctr" defTabSz="800100">
            <a:lnSpc>
              <a:spcPct val="90000"/>
            </a:lnSpc>
            <a:spcBef>
              <a:spcPct val="0"/>
            </a:spcBef>
            <a:spcAft>
              <a:spcPct val="35000"/>
            </a:spcAft>
            <a:buNone/>
          </a:pPr>
          <a:r>
            <a:rPr lang="de-DE" sz="1800" b="0" u="none" kern="1200" dirty="0">
              <a:solidFill>
                <a:schemeClr val="tx1"/>
              </a:solidFill>
            </a:rPr>
            <a:t>Känguruwettbewerb der Mathematik</a:t>
          </a:r>
        </a:p>
        <a:p>
          <a:pPr marL="0" lvl="0" indent="0" algn="ctr" defTabSz="800100">
            <a:lnSpc>
              <a:spcPct val="90000"/>
            </a:lnSpc>
            <a:spcBef>
              <a:spcPct val="0"/>
            </a:spcBef>
            <a:spcAft>
              <a:spcPct val="35000"/>
            </a:spcAft>
            <a:buNone/>
          </a:pPr>
          <a:r>
            <a:rPr lang="de-DE" sz="1800" b="0" u="none" kern="1200" dirty="0">
              <a:solidFill>
                <a:schemeClr val="tx1"/>
              </a:solidFill>
            </a:rPr>
            <a:t>„Heureka“ - Schülerwettbewerb Mensch und Natur</a:t>
          </a:r>
        </a:p>
        <a:p>
          <a:pPr marL="0" lvl="0" indent="0" algn="ctr" defTabSz="800100">
            <a:lnSpc>
              <a:spcPct val="90000"/>
            </a:lnSpc>
            <a:spcBef>
              <a:spcPct val="0"/>
            </a:spcBef>
            <a:spcAft>
              <a:spcPct val="35000"/>
            </a:spcAft>
            <a:buNone/>
          </a:pPr>
          <a:endParaRPr lang="de-DE" sz="1800" b="0" u="none" kern="1200" dirty="0">
            <a:solidFill>
              <a:srgbClr val="0070C0"/>
            </a:solidFill>
          </a:endParaRPr>
        </a:p>
      </dsp:txBody>
      <dsp:txXfrm>
        <a:off x="4327606" y="2496846"/>
        <a:ext cx="3565818" cy="2139490"/>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p:cNvPr>
          <p:cNvSpPr>
            <a:spLocks noGrp="1"/>
          </p:cNvSpPr>
          <p:nvPr>
            <p:ph type="hdr" sz="quarter"/>
          </p:nvPr>
        </p:nvSpPr>
        <p:spPr>
          <a:xfrm>
            <a:off x="0" y="0"/>
            <a:ext cx="2946400" cy="4953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de-DE"/>
          </a:p>
        </p:txBody>
      </p:sp>
      <p:sp>
        <p:nvSpPr>
          <p:cNvPr id="3" name="Datumsplatzhalter 2">
            <a:extLst/>
          </p:cNvPr>
          <p:cNvSpPr>
            <a:spLocks noGrp="1"/>
          </p:cNvSpPr>
          <p:nvPr>
            <p:ph type="dt" sz="quarter" idx="1"/>
          </p:nvPr>
        </p:nvSpPr>
        <p:spPr>
          <a:xfrm>
            <a:off x="3849688" y="0"/>
            <a:ext cx="2946400" cy="495300"/>
          </a:xfrm>
          <a:prstGeom prst="rect">
            <a:avLst/>
          </a:prstGeom>
        </p:spPr>
        <p:txBody>
          <a:bodyPr vert="horz" lIns="91440" tIns="45720" rIns="91440" bIns="45720" rtlCol="0"/>
          <a:lstStyle>
            <a:lvl1pPr algn="r" eaLnBrk="1" hangingPunct="1">
              <a:defRPr sz="1200">
                <a:latin typeface="Arial" charset="0"/>
              </a:defRPr>
            </a:lvl1pPr>
          </a:lstStyle>
          <a:p>
            <a:pPr>
              <a:defRPr/>
            </a:pPr>
            <a:fld id="{7A2780E6-1617-493A-B485-712AE71C121F}" type="datetimeFigureOut">
              <a:rPr lang="de-DE"/>
              <a:pPr>
                <a:defRPr/>
              </a:pPr>
              <a:t>29.08.2023</a:t>
            </a:fld>
            <a:endParaRPr lang="de-DE"/>
          </a:p>
        </p:txBody>
      </p:sp>
      <p:sp>
        <p:nvSpPr>
          <p:cNvPr id="4" name="Fußzeilenplatzhalter 3">
            <a:extLst/>
          </p:cNvPr>
          <p:cNvSpPr>
            <a:spLocks noGrp="1"/>
          </p:cNvSpPr>
          <p:nvPr>
            <p:ph type="ftr" sz="quarter" idx="2"/>
          </p:nvPr>
        </p:nvSpPr>
        <p:spPr>
          <a:xfrm>
            <a:off x="0" y="9429750"/>
            <a:ext cx="2946400" cy="4953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de-DE"/>
          </a:p>
        </p:txBody>
      </p:sp>
      <p:sp>
        <p:nvSpPr>
          <p:cNvPr id="5" name="Foliennummernplatzhalter 4">
            <a:extLst/>
          </p:cNvPr>
          <p:cNvSpPr>
            <a:spLocks noGrp="1"/>
          </p:cNvSpPr>
          <p:nvPr>
            <p:ph type="sldNum" sz="quarter" idx="3"/>
          </p:nvPr>
        </p:nvSpPr>
        <p:spPr>
          <a:xfrm>
            <a:off x="3849688" y="9429750"/>
            <a:ext cx="2946400" cy="4953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E4E9F6F-5723-483B-B251-085D55A77FEA}" type="slidenum">
              <a:rPr lang="de-DE" altLang="de-DE"/>
              <a:pPr>
                <a:defRPr/>
              </a:pPr>
              <a:t>‹Nr.›</a:t>
            </a:fld>
            <a:endParaRPr lang="de-DE" altLang="de-DE"/>
          </a:p>
        </p:txBody>
      </p:sp>
    </p:spTree>
    <p:extLst>
      <p:ext uri="{BB962C8B-B14F-4D97-AF65-F5344CB8AC3E}">
        <p14:creationId xmlns:p14="http://schemas.microsoft.com/office/powerpoint/2010/main" val="1591695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p:cNvPr>
          <p:cNvSpPr>
            <a:spLocks noGrp="1"/>
          </p:cNvSpPr>
          <p:nvPr>
            <p:ph type="hdr" sz="quarter"/>
          </p:nvPr>
        </p:nvSpPr>
        <p:spPr>
          <a:xfrm>
            <a:off x="0" y="0"/>
            <a:ext cx="2946400" cy="4953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de-DE"/>
          </a:p>
        </p:txBody>
      </p:sp>
      <p:sp>
        <p:nvSpPr>
          <p:cNvPr id="3" name="Datumsplatzhalter 2">
            <a:extLst/>
          </p:cNvPr>
          <p:cNvSpPr>
            <a:spLocks noGrp="1"/>
          </p:cNvSpPr>
          <p:nvPr>
            <p:ph type="dt" idx="1"/>
          </p:nvPr>
        </p:nvSpPr>
        <p:spPr>
          <a:xfrm>
            <a:off x="3849688" y="0"/>
            <a:ext cx="2946400" cy="495300"/>
          </a:xfrm>
          <a:prstGeom prst="rect">
            <a:avLst/>
          </a:prstGeom>
        </p:spPr>
        <p:txBody>
          <a:bodyPr vert="horz" lIns="91440" tIns="45720" rIns="91440" bIns="45720" rtlCol="0"/>
          <a:lstStyle>
            <a:lvl1pPr algn="r" eaLnBrk="1" hangingPunct="1">
              <a:defRPr sz="1200">
                <a:latin typeface="Arial" charset="0"/>
              </a:defRPr>
            </a:lvl1pPr>
          </a:lstStyle>
          <a:p>
            <a:pPr>
              <a:defRPr/>
            </a:pPr>
            <a:fld id="{69735A03-7948-4E90-882F-12684EDCEAD5}" type="datetimeFigureOut">
              <a:rPr lang="de-DE"/>
              <a:pPr>
                <a:defRPr/>
              </a:pPr>
              <a:t>29.08.2023</a:t>
            </a:fld>
            <a:endParaRPr lang="de-DE"/>
          </a:p>
        </p:txBody>
      </p:sp>
      <p:sp>
        <p:nvSpPr>
          <p:cNvPr id="4" name="Folienbildplatzhalter 3">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a:extLst/>
          </p:cNvPr>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p:cNvPr>
          <p:cNvSpPr>
            <a:spLocks noGrp="1"/>
          </p:cNvSpPr>
          <p:nvPr>
            <p:ph type="ftr" sz="quarter" idx="4"/>
          </p:nvPr>
        </p:nvSpPr>
        <p:spPr>
          <a:xfrm>
            <a:off x="0" y="9429750"/>
            <a:ext cx="2946400" cy="4953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de-DE"/>
          </a:p>
        </p:txBody>
      </p:sp>
      <p:sp>
        <p:nvSpPr>
          <p:cNvPr id="7" name="Foliennummernplatzhalter 6">
            <a:extLst/>
          </p:cNvPr>
          <p:cNvSpPr>
            <a:spLocks noGrp="1"/>
          </p:cNvSpPr>
          <p:nvPr>
            <p:ph type="sldNum" sz="quarter" idx="5"/>
          </p:nvPr>
        </p:nvSpPr>
        <p:spPr>
          <a:xfrm>
            <a:off x="3849688" y="9429750"/>
            <a:ext cx="2946400" cy="4953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7D97BEB-5265-4E3B-853A-016453CAF838}" type="slidenum">
              <a:rPr lang="de-DE" altLang="de-DE"/>
              <a:pPr>
                <a:defRPr/>
              </a:pPr>
              <a:t>‹Nr.›</a:t>
            </a:fld>
            <a:endParaRPr lang="de-DE" altLang="de-DE"/>
          </a:p>
        </p:txBody>
      </p:sp>
    </p:spTree>
    <p:extLst>
      <p:ext uri="{BB962C8B-B14F-4D97-AF65-F5344CB8AC3E}">
        <p14:creationId xmlns:p14="http://schemas.microsoft.com/office/powerpoint/2010/main" val="13178898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solidFill>
        <a:effectLst/>
      </p:bgPr>
    </p:bg>
    <p:spTree>
      <p:nvGrpSpPr>
        <p:cNvPr id="1" name=""/>
        <p:cNvGrpSpPr/>
        <p:nvPr/>
      </p:nvGrpSpPr>
      <p:grpSpPr>
        <a:xfrm>
          <a:off x="0" y="0"/>
          <a:ext cx="0" cy="0"/>
          <a:chOff x="0" y="0"/>
          <a:chExt cx="0" cy="0"/>
        </a:xfrm>
      </p:grpSpPr>
      <p:sp>
        <p:nvSpPr>
          <p:cNvPr id="4" name="Rechteck 3">
            <a:extLst/>
          </p:cNvPr>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hteck 4">
            <a:extLst/>
          </p:cNvPr>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hteck 5">
            <a:extLst/>
          </p:cNvPr>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el 7"/>
          <p:cNvSpPr>
            <a:spLocks noGrp="1"/>
          </p:cNvSpPr>
          <p:nvPr>
            <p:ph type="ctrTitle"/>
          </p:nvPr>
        </p:nvSpPr>
        <p:spPr>
          <a:xfrm>
            <a:off x="2362200" y="4038600"/>
            <a:ext cx="6477000" cy="1828800"/>
          </a:xfrm>
        </p:spPr>
        <p:txBody>
          <a:bodyPr anchor="b"/>
          <a:lstStyle>
            <a:lvl1pPr>
              <a:defRPr cap="all" baseline="0"/>
            </a:lvl1pPr>
          </a:lstStyle>
          <a:p>
            <a:r>
              <a:rPr lang="de-DE"/>
              <a:t>Titelmasterformat durch Klicken bearbeiten</a:t>
            </a:r>
            <a:endParaRPr lang="en-US"/>
          </a:p>
        </p:txBody>
      </p:sp>
      <p:sp>
        <p:nvSpPr>
          <p:cNvPr id="9" name="Untertitel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de-DE"/>
              <a:t>Formatvorlage des Untertitelmasters durch Klicken bearbeiten</a:t>
            </a:r>
            <a:endParaRPr lang="en-US"/>
          </a:p>
        </p:txBody>
      </p:sp>
      <p:sp>
        <p:nvSpPr>
          <p:cNvPr id="7" name="Datumsplatzhalter 27">
            <a:extLst/>
          </p:cNvPr>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78917B79-89EB-4CD3-8895-2A41CE8D49B4}" type="datetime1">
              <a:rPr lang="de-DE"/>
              <a:pPr>
                <a:defRPr/>
              </a:pPr>
              <a:t>29.08.2023</a:t>
            </a:fld>
            <a:endParaRPr lang="de-DE"/>
          </a:p>
        </p:txBody>
      </p:sp>
      <p:sp>
        <p:nvSpPr>
          <p:cNvPr id="10" name="Fußzeilenplatzhalter 16">
            <a:extLst/>
          </p:cNvPr>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de-DE"/>
              <a:t>Schulprogramm GS Königstein</a:t>
            </a:r>
          </a:p>
        </p:txBody>
      </p:sp>
      <p:sp>
        <p:nvSpPr>
          <p:cNvPr id="11" name="Foliennummernplatzhalter 28">
            <a:extLst/>
          </p:cNvPr>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5BCB6347-0029-4657-A5DD-6F2DEBD1E859}" type="slidenum">
              <a:rPr lang="de-DE" altLang="de-DE"/>
              <a:pPr>
                <a:defRPr/>
              </a:pPr>
              <a:t>‹Nr.›</a:t>
            </a:fld>
            <a:endParaRPr lang="de-DE" altLang="de-DE"/>
          </a:p>
        </p:txBody>
      </p:sp>
    </p:spTree>
    <p:extLst>
      <p:ext uri="{BB962C8B-B14F-4D97-AF65-F5344CB8AC3E}">
        <p14:creationId xmlns:p14="http://schemas.microsoft.com/office/powerpoint/2010/main" val="383464441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13">
            <a:extLst/>
          </p:cNvPr>
          <p:cNvSpPr>
            <a:spLocks noGrp="1"/>
          </p:cNvSpPr>
          <p:nvPr>
            <p:ph type="dt" sz="half" idx="10"/>
          </p:nvPr>
        </p:nvSpPr>
        <p:spPr/>
        <p:txBody>
          <a:bodyPr/>
          <a:lstStyle>
            <a:lvl1pPr>
              <a:defRPr/>
            </a:lvl1pPr>
          </a:lstStyle>
          <a:p>
            <a:pPr>
              <a:defRPr/>
            </a:pPr>
            <a:fld id="{02295B36-EE55-4625-86C3-BAF2973A5CD7}" type="datetime1">
              <a:rPr lang="de-DE"/>
              <a:pPr>
                <a:defRPr/>
              </a:pPr>
              <a:t>29.08.2023</a:t>
            </a:fld>
            <a:endParaRPr lang="de-DE"/>
          </a:p>
        </p:txBody>
      </p:sp>
      <p:sp>
        <p:nvSpPr>
          <p:cNvPr id="5" name="Fußzeilenplatzhalter 2">
            <a:extLst/>
          </p:cNvPr>
          <p:cNvSpPr>
            <a:spLocks noGrp="1"/>
          </p:cNvSpPr>
          <p:nvPr>
            <p:ph type="ftr" sz="quarter" idx="11"/>
          </p:nvPr>
        </p:nvSpPr>
        <p:spPr/>
        <p:txBody>
          <a:bodyPr/>
          <a:lstStyle>
            <a:lvl1pPr>
              <a:defRPr/>
            </a:lvl1pPr>
          </a:lstStyle>
          <a:p>
            <a:pPr>
              <a:defRPr/>
            </a:pPr>
            <a:r>
              <a:rPr lang="de-DE"/>
              <a:t>Schulprogramm GS Königstein</a:t>
            </a:r>
          </a:p>
        </p:txBody>
      </p:sp>
      <p:sp>
        <p:nvSpPr>
          <p:cNvPr id="6" name="Foliennummernplatzhalter 22">
            <a:extLst/>
          </p:cNvPr>
          <p:cNvSpPr>
            <a:spLocks noGrp="1"/>
          </p:cNvSpPr>
          <p:nvPr>
            <p:ph type="sldNum" sz="quarter" idx="12"/>
          </p:nvPr>
        </p:nvSpPr>
        <p:spPr/>
        <p:txBody>
          <a:bodyPr/>
          <a:lstStyle>
            <a:lvl1pPr>
              <a:defRPr/>
            </a:lvl1pPr>
          </a:lstStyle>
          <a:p>
            <a:pPr>
              <a:defRPr/>
            </a:pPr>
            <a:fld id="{BE53AAFA-D681-4FD4-AC1B-50CB08B3DD35}" type="slidenum">
              <a:rPr lang="de-DE" altLang="de-DE"/>
              <a:pPr>
                <a:defRPr/>
              </a:pPr>
              <a:t>‹Nr.›</a:t>
            </a:fld>
            <a:endParaRPr lang="de-DE" altLang="de-DE"/>
          </a:p>
        </p:txBody>
      </p:sp>
    </p:spTree>
    <p:extLst>
      <p:ext uri="{BB962C8B-B14F-4D97-AF65-F5344CB8AC3E}">
        <p14:creationId xmlns:p14="http://schemas.microsoft.com/office/powerpoint/2010/main" val="192396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4" name="Rechteck 3">
            <a:extLst/>
          </p:cNvPr>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hteck 4">
            <a:extLst/>
          </p:cNvPr>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hteck 5">
            <a:extLst/>
          </p:cNvPr>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Vertikaler Titel 1"/>
          <p:cNvSpPr>
            <a:spLocks noGrp="1"/>
          </p:cNvSpPr>
          <p:nvPr>
            <p:ph type="title" orient="vert"/>
          </p:nvPr>
        </p:nvSpPr>
        <p:spPr>
          <a:xfrm>
            <a:off x="6553200" y="609600"/>
            <a:ext cx="2057400" cy="5516563"/>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457200" y="609600"/>
            <a:ext cx="5562600" cy="5516564"/>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3">
            <a:extLst/>
          </p:cNvPr>
          <p:cNvSpPr>
            <a:spLocks noGrp="1"/>
          </p:cNvSpPr>
          <p:nvPr>
            <p:ph type="dt" sz="half" idx="10"/>
          </p:nvPr>
        </p:nvSpPr>
        <p:spPr>
          <a:xfrm>
            <a:off x="6553200" y="6248400"/>
            <a:ext cx="2209800" cy="365125"/>
          </a:xfrm>
        </p:spPr>
        <p:txBody>
          <a:bodyPr/>
          <a:lstStyle>
            <a:lvl1pPr>
              <a:defRPr/>
            </a:lvl1pPr>
          </a:lstStyle>
          <a:p>
            <a:pPr>
              <a:defRPr/>
            </a:pPr>
            <a:fld id="{603D396F-181D-45CC-8A84-3F3F00A33F30}" type="datetime1">
              <a:rPr lang="de-DE"/>
              <a:pPr>
                <a:defRPr/>
              </a:pPr>
              <a:t>29.08.2023</a:t>
            </a:fld>
            <a:endParaRPr lang="de-DE"/>
          </a:p>
        </p:txBody>
      </p:sp>
      <p:sp>
        <p:nvSpPr>
          <p:cNvPr id="8" name="Fußzeilenplatzhalter 4">
            <a:extLst/>
          </p:cNvPr>
          <p:cNvSpPr>
            <a:spLocks noGrp="1"/>
          </p:cNvSpPr>
          <p:nvPr>
            <p:ph type="ftr" sz="quarter" idx="11"/>
          </p:nvPr>
        </p:nvSpPr>
        <p:spPr>
          <a:xfrm>
            <a:off x="457200" y="6248400"/>
            <a:ext cx="5573713" cy="365125"/>
          </a:xfrm>
        </p:spPr>
        <p:txBody>
          <a:bodyPr/>
          <a:lstStyle>
            <a:lvl1pPr>
              <a:defRPr/>
            </a:lvl1pPr>
          </a:lstStyle>
          <a:p>
            <a:pPr>
              <a:defRPr/>
            </a:pPr>
            <a:r>
              <a:rPr lang="de-DE"/>
              <a:t>Schulprogramm GS Königstein</a:t>
            </a:r>
          </a:p>
        </p:txBody>
      </p:sp>
      <p:sp>
        <p:nvSpPr>
          <p:cNvPr id="9" name="Foliennummernplatzhalter 5">
            <a:extLst/>
          </p:cNvPr>
          <p:cNvSpPr>
            <a:spLocks noGrp="1"/>
          </p:cNvSpPr>
          <p:nvPr>
            <p:ph type="sldNum" sz="quarter" idx="12"/>
          </p:nvPr>
        </p:nvSpPr>
        <p:spPr>
          <a:xfrm rot="5400000">
            <a:off x="5989638" y="144462"/>
            <a:ext cx="533400" cy="244475"/>
          </a:xfrm>
        </p:spPr>
        <p:txBody>
          <a:bodyPr/>
          <a:lstStyle>
            <a:lvl1pPr>
              <a:defRPr/>
            </a:lvl1pPr>
          </a:lstStyle>
          <a:p>
            <a:pPr>
              <a:defRPr/>
            </a:pPr>
            <a:fld id="{7FB92FAD-03FE-48D1-858E-068F8553570D}" type="slidenum">
              <a:rPr lang="de-DE" altLang="de-DE"/>
              <a:pPr>
                <a:defRPr/>
              </a:pPr>
              <a:t>‹Nr.›</a:t>
            </a:fld>
            <a:endParaRPr lang="de-DE" altLang="de-DE"/>
          </a:p>
        </p:txBody>
      </p:sp>
    </p:spTree>
    <p:extLst>
      <p:ext uri="{BB962C8B-B14F-4D97-AF65-F5344CB8AC3E}">
        <p14:creationId xmlns:p14="http://schemas.microsoft.com/office/powerpoint/2010/main" val="325854600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12648" y="228600"/>
            <a:ext cx="8153400" cy="990600"/>
          </a:xfrm>
        </p:spPr>
        <p:txBody>
          <a:bodyPr/>
          <a:lstStyle/>
          <a:p>
            <a:r>
              <a:rPr lang="de-DE"/>
              <a:t>Titelmasterformat durch Klicken bearbeiten</a:t>
            </a:r>
            <a:endParaRPr lang="en-US"/>
          </a:p>
        </p:txBody>
      </p:sp>
      <p:sp>
        <p:nvSpPr>
          <p:cNvPr id="8" name="Inhaltsplatzhalter 7"/>
          <p:cNvSpPr>
            <a:spLocks noGrp="1"/>
          </p:cNvSpPr>
          <p:nvPr>
            <p:ph sz="quarter" idx="1"/>
          </p:nvPr>
        </p:nvSpPr>
        <p:spPr>
          <a:xfrm>
            <a:off x="612648" y="1600200"/>
            <a:ext cx="8153400" cy="4495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13">
            <a:extLst/>
          </p:cNvPr>
          <p:cNvSpPr>
            <a:spLocks noGrp="1"/>
          </p:cNvSpPr>
          <p:nvPr>
            <p:ph type="dt" sz="half" idx="10"/>
          </p:nvPr>
        </p:nvSpPr>
        <p:spPr/>
        <p:txBody>
          <a:bodyPr/>
          <a:lstStyle>
            <a:lvl1pPr>
              <a:defRPr/>
            </a:lvl1pPr>
          </a:lstStyle>
          <a:p>
            <a:pPr>
              <a:defRPr/>
            </a:pPr>
            <a:fld id="{5B50251B-AA66-4B1A-864F-4641D95CDFE7}" type="datetime1">
              <a:rPr lang="de-DE"/>
              <a:pPr>
                <a:defRPr/>
              </a:pPr>
              <a:t>29.08.2023</a:t>
            </a:fld>
            <a:endParaRPr lang="de-DE"/>
          </a:p>
        </p:txBody>
      </p:sp>
      <p:sp>
        <p:nvSpPr>
          <p:cNvPr id="5" name="Fußzeilenplatzhalter 2">
            <a:extLst/>
          </p:cNvPr>
          <p:cNvSpPr>
            <a:spLocks noGrp="1"/>
          </p:cNvSpPr>
          <p:nvPr>
            <p:ph type="ftr" sz="quarter" idx="11"/>
          </p:nvPr>
        </p:nvSpPr>
        <p:spPr/>
        <p:txBody>
          <a:bodyPr/>
          <a:lstStyle>
            <a:lvl1pPr>
              <a:defRPr/>
            </a:lvl1pPr>
          </a:lstStyle>
          <a:p>
            <a:pPr>
              <a:defRPr/>
            </a:pPr>
            <a:r>
              <a:rPr lang="de-DE"/>
              <a:t>Schulprogramm GS Königstein</a:t>
            </a:r>
          </a:p>
        </p:txBody>
      </p:sp>
      <p:sp>
        <p:nvSpPr>
          <p:cNvPr id="6" name="Foliennummernplatzhalter 22">
            <a:extLst/>
          </p:cNvPr>
          <p:cNvSpPr>
            <a:spLocks noGrp="1"/>
          </p:cNvSpPr>
          <p:nvPr>
            <p:ph type="sldNum" sz="quarter" idx="12"/>
          </p:nvPr>
        </p:nvSpPr>
        <p:spPr/>
        <p:txBody>
          <a:bodyPr/>
          <a:lstStyle>
            <a:lvl1pPr>
              <a:defRPr/>
            </a:lvl1pPr>
          </a:lstStyle>
          <a:p>
            <a:pPr>
              <a:defRPr/>
            </a:pPr>
            <a:fld id="{BB0863D5-17C5-4F2A-BB5F-424C0BD643DE}" type="slidenum">
              <a:rPr lang="de-DE" altLang="de-DE"/>
              <a:pPr>
                <a:defRPr/>
              </a:pPr>
              <a:t>‹Nr.›</a:t>
            </a:fld>
            <a:endParaRPr lang="de-DE" altLang="de-DE"/>
          </a:p>
        </p:txBody>
      </p:sp>
    </p:spTree>
    <p:extLst>
      <p:ext uri="{BB962C8B-B14F-4D97-AF65-F5344CB8AC3E}">
        <p14:creationId xmlns:p14="http://schemas.microsoft.com/office/powerpoint/2010/main" val="1482302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hteck 3">
            <a:extLst/>
          </p:cNvPr>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hteck 4">
            <a:extLst/>
          </p:cNvPr>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hteck 5">
            <a:extLst/>
          </p:cNvPr>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platzhalt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de-DE"/>
              <a:t>Textmasterformate durch Klicken bearbeiten</a:t>
            </a:r>
          </a:p>
        </p:txBody>
      </p:sp>
      <p:sp>
        <p:nvSpPr>
          <p:cNvPr id="2" name="Titel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de-DE"/>
              <a:t>Titelmasterformat durch Klicken bearbeiten</a:t>
            </a:r>
            <a:endParaRPr lang="en-US"/>
          </a:p>
        </p:txBody>
      </p:sp>
      <p:sp>
        <p:nvSpPr>
          <p:cNvPr id="7" name="Datumsplatzhalter 11">
            <a:extLst/>
          </p:cNvPr>
          <p:cNvSpPr>
            <a:spLocks noGrp="1"/>
          </p:cNvSpPr>
          <p:nvPr>
            <p:ph type="dt" sz="half" idx="10"/>
          </p:nvPr>
        </p:nvSpPr>
        <p:spPr/>
        <p:txBody>
          <a:bodyPr/>
          <a:lstStyle>
            <a:lvl1pPr>
              <a:defRPr/>
            </a:lvl1pPr>
          </a:lstStyle>
          <a:p>
            <a:pPr>
              <a:defRPr/>
            </a:pPr>
            <a:fld id="{46921FDE-6EC2-4D86-8582-ADC449C7F07A}" type="datetime1">
              <a:rPr lang="de-DE"/>
              <a:pPr>
                <a:defRPr/>
              </a:pPr>
              <a:t>29.08.2023</a:t>
            </a:fld>
            <a:endParaRPr lang="de-DE"/>
          </a:p>
        </p:txBody>
      </p:sp>
      <p:sp>
        <p:nvSpPr>
          <p:cNvPr id="8" name="Foliennummernplatzhalter 12">
            <a:extLst/>
          </p:cNvPr>
          <p:cNvSpPr>
            <a:spLocks noGrp="1"/>
          </p:cNvSpPr>
          <p:nvPr>
            <p:ph type="sldNum" sz="quarter" idx="11"/>
          </p:nvPr>
        </p:nvSpPr>
        <p:spPr>
          <a:xfrm>
            <a:off x="0" y="1752600"/>
            <a:ext cx="1295400" cy="701675"/>
          </a:xfrm>
        </p:spPr>
        <p:txBody>
          <a:bodyPr>
            <a:noAutofit/>
          </a:bodyPr>
          <a:lstStyle>
            <a:lvl1pPr>
              <a:defRPr sz="2400"/>
            </a:lvl1pPr>
          </a:lstStyle>
          <a:p>
            <a:pPr>
              <a:defRPr/>
            </a:pPr>
            <a:fld id="{C1F6F23A-0D68-4B19-A58C-9F46E06F4A8E}" type="slidenum">
              <a:rPr lang="de-DE" altLang="de-DE"/>
              <a:pPr>
                <a:defRPr/>
              </a:pPr>
              <a:t>‹Nr.›</a:t>
            </a:fld>
            <a:endParaRPr lang="de-DE" altLang="de-DE"/>
          </a:p>
        </p:txBody>
      </p:sp>
      <p:sp>
        <p:nvSpPr>
          <p:cNvPr id="9" name="Fußzeilenplatzhalter 13">
            <a:extLst/>
          </p:cNvPr>
          <p:cNvSpPr>
            <a:spLocks noGrp="1"/>
          </p:cNvSpPr>
          <p:nvPr>
            <p:ph type="ftr" sz="quarter" idx="12"/>
          </p:nvPr>
        </p:nvSpPr>
        <p:spPr/>
        <p:txBody>
          <a:bodyPr/>
          <a:lstStyle>
            <a:lvl1pPr>
              <a:defRPr/>
            </a:lvl1pPr>
          </a:lstStyle>
          <a:p>
            <a:pPr>
              <a:defRPr/>
            </a:pPr>
            <a:r>
              <a:rPr lang="de-DE"/>
              <a:t>Schulprogramm GS Königstein</a:t>
            </a:r>
          </a:p>
        </p:txBody>
      </p:sp>
    </p:spTree>
    <p:extLst>
      <p:ext uri="{BB962C8B-B14F-4D97-AF65-F5344CB8AC3E}">
        <p14:creationId xmlns:p14="http://schemas.microsoft.com/office/powerpoint/2010/main" val="212361210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9" name="Inhaltsplatzhalter 8"/>
          <p:cNvSpPr>
            <a:spLocks noGrp="1"/>
          </p:cNvSpPr>
          <p:nvPr>
            <p:ph sz="quarter" idx="1"/>
          </p:nvPr>
        </p:nvSpPr>
        <p:spPr>
          <a:xfrm>
            <a:off x="609600" y="1589567"/>
            <a:ext cx="3886200" cy="45720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11" name="Inhaltsplatzhalter 10"/>
          <p:cNvSpPr>
            <a:spLocks noGrp="1"/>
          </p:cNvSpPr>
          <p:nvPr>
            <p:ph sz="quarter" idx="2"/>
          </p:nvPr>
        </p:nvSpPr>
        <p:spPr>
          <a:xfrm>
            <a:off x="4844901" y="1589567"/>
            <a:ext cx="3886200" cy="45720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7">
            <a:extLst/>
          </p:cNvPr>
          <p:cNvSpPr>
            <a:spLocks noGrp="1"/>
          </p:cNvSpPr>
          <p:nvPr>
            <p:ph type="dt" sz="half" idx="10"/>
          </p:nvPr>
        </p:nvSpPr>
        <p:spPr/>
        <p:txBody>
          <a:bodyPr rtlCol="0"/>
          <a:lstStyle>
            <a:lvl1pPr>
              <a:defRPr/>
            </a:lvl1pPr>
          </a:lstStyle>
          <a:p>
            <a:pPr>
              <a:defRPr/>
            </a:pPr>
            <a:fld id="{5E410EDC-51E4-4A7E-A5AD-16C5A6A58565}" type="datetime1">
              <a:rPr lang="de-DE"/>
              <a:pPr>
                <a:defRPr/>
              </a:pPr>
              <a:t>29.08.2023</a:t>
            </a:fld>
            <a:endParaRPr lang="de-DE"/>
          </a:p>
        </p:txBody>
      </p:sp>
      <p:sp>
        <p:nvSpPr>
          <p:cNvPr id="6" name="Foliennummernplatzhalter 9">
            <a:extLst/>
          </p:cNvPr>
          <p:cNvSpPr>
            <a:spLocks noGrp="1"/>
          </p:cNvSpPr>
          <p:nvPr>
            <p:ph type="sldNum" sz="quarter" idx="11"/>
          </p:nvPr>
        </p:nvSpPr>
        <p:spPr/>
        <p:txBody>
          <a:bodyPr/>
          <a:lstStyle>
            <a:lvl1pPr>
              <a:defRPr/>
            </a:lvl1pPr>
          </a:lstStyle>
          <a:p>
            <a:pPr>
              <a:defRPr/>
            </a:pPr>
            <a:fld id="{58D446C4-338E-4B74-8E52-CF6258E9FB1D}" type="slidenum">
              <a:rPr lang="de-DE" altLang="de-DE"/>
              <a:pPr>
                <a:defRPr/>
              </a:pPr>
              <a:t>‹Nr.›</a:t>
            </a:fld>
            <a:endParaRPr lang="de-DE" altLang="de-DE"/>
          </a:p>
        </p:txBody>
      </p:sp>
      <p:sp>
        <p:nvSpPr>
          <p:cNvPr id="7" name="Fußzeilenplatzhalter 11">
            <a:extLst/>
          </p:cNvPr>
          <p:cNvSpPr>
            <a:spLocks noGrp="1"/>
          </p:cNvSpPr>
          <p:nvPr>
            <p:ph type="ftr" sz="quarter" idx="12"/>
          </p:nvPr>
        </p:nvSpPr>
        <p:spPr/>
        <p:txBody>
          <a:bodyPr rtlCol="0"/>
          <a:lstStyle>
            <a:lvl1pPr>
              <a:defRPr/>
            </a:lvl1pPr>
          </a:lstStyle>
          <a:p>
            <a:pPr>
              <a:defRPr/>
            </a:pPr>
            <a:r>
              <a:rPr lang="de-DE"/>
              <a:t>Schulprogramm GS Königstein</a:t>
            </a:r>
          </a:p>
        </p:txBody>
      </p:sp>
    </p:spTree>
    <p:extLst>
      <p:ext uri="{BB962C8B-B14F-4D97-AF65-F5344CB8AC3E}">
        <p14:creationId xmlns:p14="http://schemas.microsoft.com/office/powerpoint/2010/main" val="1356385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33400" y="273050"/>
            <a:ext cx="8153400" cy="869950"/>
          </a:xfrm>
        </p:spPr>
        <p:txBody>
          <a:bodyPr/>
          <a:lstStyle>
            <a:lvl1pPr>
              <a:defRPr/>
            </a:lvl1pPr>
          </a:lstStyle>
          <a:p>
            <a:r>
              <a:rPr lang="de-DE"/>
              <a:t>Titelmasterformat durch Klicken bearbeiten</a:t>
            </a:r>
            <a:endParaRPr lang="en-US"/>
          </a:p>
        </p:txBody>
      </p:sp>
      <p:sp>
        <p:nvSpPr>
          <p:cNvPr id="11" name="Inhaltsplatzhalter 10"/>
          <p:cNvSpPr>
            <a:spLocks noGrp="1"/>
          </p:cNvSpPr>
          <p:nvPr>
            <p:ph sz="quarter" idx="2"/>
          </p:nvPr>
        </p:nvSpPr>
        <p:spPr>
          <a:xfrm>
            <a:off x="609600" y="2438400"/>
            <a:ext cx="3886200" cy="35814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13" name="Inhaltsplatzhalter 12"/>
          <p:cNvSpPr>
            <a:spLocks noGrp="1"/>
          </p:cNvSpPr>
          <p:nvPr>
            <p:ph sz="quarter" idx="4"/>
          </p:nvPr>
        </p:nvSpPr>
        <p:spPr>
          <a:xfrm>
            <a:off x="4800600" y="2438400"/>
            <a:ext cx="3886200" cy="35814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16" name="Textplatzhalt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de-DE"/>
              <a:t>Textmasterformate durch Klicken bearbeiten</a:t>
            </a:r>
          </a:p>
        </p:txBody>
      </p:sp>
      <p:sp>
        <p:nvSpPr>
          <p:cNvPr id="15" name="Textplatzhalt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de-DE"/>
              <a:t>Textmasterformate durch Klicken bearbeiten</a:t>
            </a:r>
          </a:p>
        </p:txBody>
      </p:sp>
      <p:sp>
        <p:nvSpPr>
          <p:cNvPr id="7" name="Datumsplatzhalter 9">
            <a:extLst/>
          </p:cNvPr>
          <p:cNvSpPr>
            <a:spLocks noGrp="1"/>
          </p:cNvSpPr>
          <p:nvPr>
            <p:ph type="dt" sz="half" idx="10"/>
          </p:nvPr>
        </p:nvSpPr>
        <p:spPr/>
        <p:txBody>
          <a:bodyPr rtlCol="0"/>
          <a:lstStyle>
            <a:lvl1pPr>
              <a:defRPr/>
            </a:lvl1pPr>
          </a:lstStyle>
          <a:p>
            <a:pPr>
              <a:defRPr/>
            </a:pPr>
            <a:fld id="{5DD2FFF9-83A9-4D4D-BCD4-C20AAF38EFD1}" type="datetime1">
              <a:rPr lang="de-DE"/>
              <a:pPr>
                <a:defRPr/>
              </a:pPr>
              <a:t>29.08.2023</a:t>
            </a:fld>
            <a:endParaRPr lang="de-DE"/>
          </a:p>
        </p:txBody>
      </p:sp>
      <p:sp>
        <p:nvSpPr>
          <p:cNvPr id="8" name="Foliennummernplatzhalter 11">
            <a:extLst/>
          </p:cNvPr>
          <p:cNvSpPr>
            <a:spLocks noGrp="1"/>
          </p:cNvSpPr>
          <p:nvPr>
            <p:ph type="sldNum" sz="quarter" idx="11"/>
          </p:nvPr>
        </p:nvSpPr>
        <p:spPr/>
        <p:txBody>
          <a:bodyPr/>
          <a:lstStyle>
            <a:lvl1pPr>
              <a:defRPr/>
            </a:lvl1pPr>
          </a:lstStyle>
          <a:p>
            <a:pPr>
              <a:defRPr/>
            </a:pPr>
            <a:fld id="{7E73AB38-DBF7-482B-8B19-A3C2253162CC}" type="slidenum">
              <a:rPr lang="de-DE" altLang="de-DE"/>
              <a:pPr>
                <a:defRPr/>
              </a:pPr>
              <a:t>‹Nr.›</a:t>
            </a:fld>
            <a:endParaRPr lang="de-DE" altLang="de-DE"/>
          </a:p>
        </p:txBody>
      </p:sp>
      <p:sp>
        <p:nvSpPr>
          <p:cNvPr id="9" name="Fußzeilenplatzhalter 13">
            <a:extLst/>
          </p:cNvPr>
          <p:cNvSpPr>
            <a:spLocks noGrp="1"/>
          </p:cNvSpPr>
          <p:nvPr>
            <p:ph type="ftr" sz="quarter" idx="12"/>
          </p:nvPr>
        </p:nvSpPr>
        <p:spPr/>
        <p:txBody>
          <a:bodyPr rtlCol="0"/>
          <a:lstStyle>
            <a:lvl1pPr>
              <a:defRPr/>
            </a:lvl1pPr>
          </a:lstStyle>
          <a:p>
            <a:pPr>
              <a:defRPr/>
            </a:pPr>
            <a:r>
              <a:rPr lang="de-DE"/>
              <a:t>Schulprogramm GS Königstein</a:t>
            </a:r>
          </a:p>
        </p:txBody>
      </p:sp>
    </p:spTree>
    <p:extLst>
      <p:ext uri="{BB962C8B-B14F-4D97-AF65-F5344CB8AC3E}">
        <p14:creationId xmlns:p14="http://schemas.microsoft.com/office/powerpoint/2010/main" val="4284000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Datumsplatzhalter 13">
            <a:extLst/>
          </p:cNvPr>
          <p:cNvSpPr>
            <a:spLocks noGrp="1"/>
          </p:cNvSpPr>
          <p:nvPr>
            <p:ph type="dt" sz="half" idx="10"/>
          </p:nvPr>
        </p:nvSpPr>
        <p:spPr/>
        <p:txBody>
          <a:bodyPr/>
          <a:lstStyle>
            <a:lvl1pPr>
              <a:defRPr/>
            </a:lvl1pPr>
          </a:lstStyle>
          <a:p>
            <a:pPr>
              <a:defRPr/>
            </a:pPr>
            <a:fld id="{51331A1D-5FE5-4169-9230-8023256D664A}" type="datetime1">
              <a:rPr lang="de-DE"/>
              <a:pPr>
                <a:defRPr/>
              </a:pPr>
              <a:t>29.08.2023</a:t>
            </a:fld>
            <a:endParaRPr lang="de-DE"/>
          </a:p>
        </p:txBody>
      </p:sp>
      <p:sp>
        <p:nvSpPr>
          <p:cNvPr id="4" name="Fußzeilenplatzhalter 2">
            <a:extLst/>
          </p:cNvPr>
          <p:cNvSpPr>
            <a:spLocks noGrp="1"/>
          </p:cNvSpPr>
          <p:nvPr>
            <p:ph type="ftr" sz="quarter" idx="11"/>
          </p:nvPr>
        </p:nvSpPr>
        <p:spPr/>
        <p:txBody>
          <a:bodyPr/>
          <a:lstStyle>
            <a:lvl1pPr>
              <a:defRPr/>
            </a:lvl1pPr>
          </a:lstStyle>
          <a:p>
            <a:pPr>
              <a:defRPr/>
            </a:pPr>
            <a:r>
              <a:rPr lang="de-DE"/>
              <a:t>Schulprogramm GS Königstein</a:t>
            </a:r>
          </a:p>
        </p:txBody>
      </p:sp>
      <p:sp>
        <p:nvSpPr>
          <p:cNvPr id="5" name="Foliennummernplatzhalter 22">
            <a:extLst/>
          </p:cNvPr>
          <p:cNvSpPr>
            <a:spLocks noGrp="1"/>
          </p:cNvSpPr>
          <p:nvPr>
            <p:ph type="sldNum" sz="quarter" idx="12"/>
          </p:nvPr>
        </p:nvSpPr>
        <p:spPr/>
        <p:txBody>
          <a:bodyPr/>
          <a:lstStyle>
            <a:lvl1pPr>
              <a:defRPr/>
            </a:lvl1pPr>
          </a:lstStyle>
          <a:p>
            <a:pPr>
              <a:defRPr/>
            </a:pPr>
            <a:fld id="{9B3C49BF-1377-42FA-AA5A-35E1DEBF629D}" type="slidenum">
              <a:rPr lang="de-DE" altLang="de-DE"/>
              <a:pPr>
                <a:defRPr/>
              </a:pPr>
              <a:t>‹Nr.›</a:t>
            </a:fld>
            <a:endParaRPr lang="de-DE" altLang="de-DE"/>
          </a:p>
        </p:txBody>
      </p:sp>
    </p:spTree>
    <p:extLst>
      <p:ext uri="{BB962C8B-B14F-4D97-AF65-F5344CB8AC3E}">
        <p14:creationId xmlns:p14="http://schemas.microsoft.com/office/powerpoint/2010/main" val="2891009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a:extLst/>
          </p:cNvPr>
          <p:cNvSpPr>
            <a:spLocks noGrp="1"/>
          </p:cNvSpPr>
          <p:nvPr>
            <p:ph type="dt" sz="half" idx="10"/>
          </p:nvPr>
        </p:nvSpPr>
        <p:spPr/>
        <p:txBody>
          <a:bodyPr/>
          <a:lstStyle>
            <a:lvl1pPr>
              <a:defRPr/>
            </a:lvl1pPr>
          </a:lstStyle>
          <a:p>
            <a:pPr>
              <a:defRPr/>
            </a:pPr>
            <a:fld id="{8E494A27-CD65-4FFB-BEBE-262B3A751864}" type="datetime1">
              <a:rPr lang="de-DE"/>
              <a:pPr>
                <a:defRPr/>
              </a:pPr>
              <a:t>29.08.2023</a:t>
            </a:fld>
            <a:endParaRPr lang="de-DE"/>
          </a:p>
        </p:txBody>
      </p:sp>
      <p:sp>
        <p:nvSpPr>
          <p:cNvPr id="3" name="Fußzeilenplatzhalter 2">
            <a:extLst/>
          </p:cNvPr>
          <p:cNvSpPr>
            <a:spLocks noGrp="1"/>
          </p:cNvSpPr>
          <p:nvPr>
            <p:ph type="ftr" sz="quarter" idx="11"/>
          </p:nvPr>
        </p:nvSpPr>
        <p:spPr/>
        <p:txBody>
          <a:bodyPr/>
          <a:lstStyle>
            <a:lvl1pPr>
              <a:defRPr/>
            </a:lvl1pPr>
          </a:lstStyle>
          <a:p>
            <a:pPr>
              <a:defRPr/>
            </a:pPr>
            <a:r>
              <a:rPr lang="de-DE"/>
              <a:t>Schulprogramm GS Königstein</a:t>
            </a:r>
          </a:p>
        </p:txBody>
      </p:sp>
      <p:sp>
        <p:nvSpPr>
          <p:cNvPr id="4" name="Foliennummernplatzhalter 3">
            <a:extLst/>
          </p:cNvPr>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107312A1-EC2D-48FA-B990-EAEC624FB114}" type="slidenum">
              <a:rPr lang="de-DE" altLang="de-DE"/>
              <a:pPr>
                <a:defRPr/>
              </a:pPr>
              <a:t>‹Nr.›</a:t>
            </a:fld>
            <a:endParaRPr lang="de-DE" altLang="de-DE"/>
          </a:p>
        </p:txBody>
      </p:sp>
    </p:spTree>
    <p:extLst>
      <p:ext uri="{BB962C8B-B14F-4D97-AF65-F5344CB8AC3E}">
        <p14:creationId xmlns:p14="http://schemas.microsoft.com/office/powerpoint/2010/main" val="1802587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0" y="273050"/>
            <a:ext cx="8077200" cy="869950"/>
          </a:xfrm>
        </p:spPr>
        <p:txBody>
          <a:bodyPr/>
          <a:lstStyle>
            <a:lvl1pPr algn="l">
              <a:buNone/>
              <a:defRPr sz="4400" b="0"/>
            </a:lvl1pPr>
          </a:lstStyle>
          <a:p>
            <a:r>
              <a:rPr lang="de-DE"/>
              <a:t>Titelmasterformat durch Klicken bearbeiten</a:t>
            </a:r>
            <a:endParaRPr lang="en-US"/>
          </a:p>
        </p:txBody>
      </p:sp>
      <p:sp>
        <p:nvSpPr>
          <p:cNvPr id="3" name="Textplatzhalt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de-DE"/>
              <a:t>Textmasterformate durch Klicken bearbeiten</a:t>
            </a:r>
          </a:p>
        </p:txBody>
      </p:sp>
      <p:sp>
        <p:nvSpPr>
          <p:cNvPr id="9" name="Inhaltsplatzhalter 8"/>
          <p:cNvSpPr>
            <a:spLocks noGrp="1"/>
          </p:cNvSpPr>
          <p:nvPr>
            <p:ph sz="quarter" idx="1"/>
          </p:nvPr>
        </p:nvSpPr>
        <p:spPr>
          <a:xfrm>
            <a:off x="2362200" y="1752600"/>
            <a:ext cx="6400800" cy="44196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13">
            <a:extLst/>
          </p:cNvPr>
          <p:cNvSpPr>
            <a:spLocks noGrp="1"/>
          </p:cNvSpPr>
          <p:nvPr>
            <p:ph type="dt" sz="half" idx="10"/>
          </p:nvPr>
        </p:nvSpPr>
        <p:spPr/>
        <p:txBody>
          <a:bodyPr/>
          <a:lstStyle>
            <a:lvl1pPr>
              <a:defRPr/>
            </a:lvl1pPr>
          </a:lstStyle>
          <a:p>
            <a:pPr>
              <a:defRPr/>
            </a:pPr>
            <a:fld id="{7B930D1F-8B7E-4DB5-B726-BC4304BFDAD2}" type="datetime1">
              <a:rPr lang="de-DE"/>
              <a:pPr>
                <a:defRPr/>
              </a:pPr>
              <a:t>29.08.2023</a:t>
            </a:fld>
            <a:endParaRPr lang="de-DE"/>
          </a:p>
        </p:txBody>
      </p:sp>
      <p:sp>
        <p:nvSpPr>
          <p:cNvPr id="6" name="Fußzeilenplatzhalter 2">
            <a:extLst/>
          </p:cNvPr>
          <p:cNvSpPr>
            <a:spLocks noGrp="1"/>
          </p:cNvSpPr>
          <p:nvPr>
            <p:ph type="ftr" sz="quarter" idx="11"/>
          </p:nvPr>
        </p:nvSpPr>
        <p:spPr/>
        <p:txBody>
          <a:bodyPr/>
          <a:lstStyle>
            <a:lvl1pPr>
              <a:defRPr/>
            </a:lvl1pPr>
          </a:lstStyle>
          <a:p>
            <a:pPr>
              <a:defRPr/>
            </a:pPr>
            <a:r>
              <a:rPr lang="de-DE"/>
              <a:t>Schulprogramm GS Königstein</a:t>
            </a:r>
          </a:p>
        </p:txBody>
      </p:sp>
      <p:sp>
        <p:nvSpPr>
          <p:cNvPr id="7" name="Foliennummernplatzhalter 22">
            <a:extLst/>
          </p:cNvPr>
          <p:cNvSpPr>
            <a:spLocks noGrp="1"/>
          </p:cNvSpPr>
          <p:nvPr>
            <p:ph type="sldNum" sz="quarter" idx="12"/>
          </p:nvPr>
        </p:nvSpPr>
        <p:spPr/>
        <p:txBody>
          <a:bodyPr/>
          <a:lstStyle>
            <a:lvl1pPr>
              <a:defRPr/>
            </a:lvl1pPr>
          </a:lstStyle>
          <a:p>
            <a:pPr>
              <a:defRPr/>
            </a:pPr>
            <a:fld id="{055BF626-9E72-458B-9CE5-389AEE5B00EB}" type="slidenum">
              <a:rPr lang="de-DE" altLang="de-DE"/>
              <a:pPr>
                <a:defRPr/>
              </a:pPr>
              <a:t>‹Nr.›</a:t>
            </a:fld>
            <a:endParaRPr lang="de-DE" altLang="de-DE"/>
          </a:p>
        </p:txBody>
      </p:sp>
    </p:spTree>
    <p:extLst>
      <p:ext uri="{BB962C8B-B14F-4D97-AF65-F5344CB8AC3E}">
        <p14:creationId xmlns:p14="http://schemas.microsoft.com/office/powerpoint/2010/main" val="2054514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hteck 4">
            <a:extLst/>
          </p:cNvPr>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hteck 5">
            <a:extLst/>
          </p:cNvPr>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hteck 6">
            <a:extLst/>
          </p:cNvPr>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hteck 7">
            <a:extLst/>
          </p:cNvPr>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Textplatzhalt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de-DE"/>
              <a:t>Textmasterformate durch Klicken bearbeiten</a:t>
            </a:r>
          </a:p>
        </p:txBody>
      </p:sp>
      <p:sp>
        <p:nvSpPr>
          <p:cNvPr id="2" name="Titel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de-DE"/>
              <a:t>Titelmasterformat durch Klicken bearbeiten</a:t>
            </a:r>
            <a:endParaRPr lang="en-US"/>
          </a:p>
        </p:txBody>
      </p:sp>
      <p:sp>
        <p:nvSpPr>
          <p:cNvPr id="3" name="Bildplatzhalt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de-DE" noProof="0"/>
              <a:t>Bild durch Klicken auf Symbol hinzufügen</a:t>
            </a:r>
            <a:endParaRPr lang="en-US" noProof="0" dirty="0"/>
          </a:p>
        </p:txBody>
      </p:sp>
      <p:sp>
        <p:nvSpPr>
          <p:cNvPr id="9" name="Datumsplatzhalter 11">
            <a:extLst/>
          </p:cNvPr>
          <p:cNvSpPr>
            <a:spLocks noGrp="1"/>
          </p:cNvSpPr>
          <p:nvPr>
            <p:ph type="dt" sz="half" idx="10"/>
          </p:nvPr>
        </p:nvSpPr>
        <p:spPr>
          <a:xfrm>
            <a:off x="6248400" y="6248400"/>
            <a:ext cx="2667000" cy="365125"/>
          </a:xfrm>
        </p:spPr>
        <p:txBody>
          <a:bodyPr rtlCol="0"/>
          <a:lstStyle>
            <a:lvl1pPr>
              <a:defRPr/>
            </a:lvl1pPr>
          </a:lstStyle>
          <a:p>
            <a:pPr>
              <a:defRPr/>
            </a:pPr>
            <a:fld id="{22EBB8FC-AED2-4992-BD87-0404A8123449}" type="datetime1">
              <a:rPr lang="de-DE"/>
              <a:pPr>
                <a:defRPr/>
              </a:pPr>
              <a:t>29.08.2023</a:t>
            </a:fld>
            <a:endParaRPr lang="de-DE"/>
          </a:p>
        </p:txBody>
      </p:sp>
      <p:sp>
        <p:nvSpPr>
          <p:cNvPr id="10" name="Foliennummernplatzhalter 12">
            <a:extLst/>
          </p:cNvPr>
          <p:cNvSpPr>
            <a:spLocks noGrp="1"/>
          </p:cNvSpPr>
          <p:nvPr>
            <p:ph type="sldNum" sz="quarter" idx="11"/>
          </p:nvPr>
        </p:nvSpPr>
        <p:spPr>
          <a:xfrm>
            <a:off x="0" y="4667250"/>
            <a:ext cx="1447800" cy="663575"/>
          </a:xfrm>
        </p:spPr>
        <p:txBody>
          <a:bodyPr/>
          <a:lstStyle>
            <a:lvl1pPr>
              <a:defRPr sz="2800"/>
            </a:lvl1pPr>
          </a:lstStyle>
          <a:p>
            <a:pPr>
              <a:defRPr/>
            </a:pPr>
            <a:fld id="{04630617-0031-402D-8269-5C25AF93C6A1}" type="slidenum">
              <a:rPr lang="de-DE" altLang="de-DE"/>
              <a:pPr>
                <a:defRPr/>
              </a:pPr>
              <a:t>‹Nr.›</a:t>
            </a:fld>
            <a:endParaRPr lang="de-DE" altLang="de-DE"/>
          </a:p>
        </p:txBody>
      </p:sp>
      <p:sp>
        <p:nvSpPr>
          <p:cNvPr id="11" name="Fußzeilenplatzhalter 13">
            <a:extLst/>
          </p:cNvPr>
          <p:cNvSpPr>
            <a:spLocks noGrp="1"/>
          </p:cNvSpPr>
          <p:nvPr>
            <p:ph type="ftr" sz="quarter" idx="12"/>
          </p:nvPr>
        </p:nvSpPr>
        <p:spPr>
          <a:xfrm>
            <a:off x="1600200" y="6248400"/>
            <a:ext cx="4572000" cy="365125"/>
          </a:xfrm>
        </p:spPr>
        <p:txBody>
          <a:bodyPr rtlCol="0"/>
          <a:lstStyle>
            <a:lvl1pPr>
              <a:defRPr/>
            </a:lvl1pPr>
          </a:lstStyle>
          <a:p>
            <a:pPr>
              <a:defRPr/>
            </a:pPr>
            <a:r>
              <a:rPr lang="de-DE"/>
              <a:t>Schulprogramm GS Königstein</a:t>
            </a:r>
          </a:p>
        </p:txBody>
      </p:sp>
    </p:spTree>
    <p:extLst>
      <p:ext uri="{BB962C8B-B14F-4D97-AF65-F5344CB8AC3E}">
        <p14:creationId xmlns:p14="http://schemas.microsoft.com/office/powerpoint/2010/main" val="330717485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endParaRPr lang="en-US" altLang="de-DE"/>
          </a:p>
        </p:txBody>
      </p:sp>
      <p:sp>
        <p:nvSpPr>
          <p:cNvPr id="1027" name="Textplatzhalt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14" name="Datumsplatzhalter 13">
            <a:extLst/>
          </p:cNvPr>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Arial" charset="0"/>
              </a:defRPr>
            </a:lvl1pPr>
          </a:lstStyle>
          <a:p>
            <a:pPr>
              <a:defRPr/>
            </a:pPr>
            <a:fld id="{AB1F67E2-4C41-44A6-A323-485C81507F5B}" type="datetime1">
              <a:rPr lang="de-DE"/>
              <a:pPr>
                <a:defRPr/>
              </a:pPr>
              <a:t>29.08.2023</a:t>
            </a:fld>
            <a:endParaRPr lang="de-DE"/>
          </a:p>
        </p:txBody>
      </p:sp>
      <p:sp>
        <p:nvSpPr>
          <p:cNvPr id="3" name="Fußzeilenplatzhalter 2">
            <a:extLst/>
          </p:cNvPr>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charset="0"/>
              </a:defRPr>
            </a:lvl1pPr>
          </a:lstStyle>
          <a:p>
            <a:pPr>
              <a:defRPr/>
            </a:pPr>
            <a:r>
              <a:rPr lang="de-DE"/>
              <a:t>Schulprogramm GS Königstein</a:t>
            </a:r>
          </a:p>
        </p:txBody>
      </p:sp>
      <p:sp>
        <p:nvSpPr>
          <p:cNvPr id="7" name="Rechteck 6">
            <a:extLst/>
          </p:cNvPr>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hteck 7">
            <a:extLst/>
          </p:cNvPr>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Rechteck 8">
            <a:extLst/>
          </p:cNvPr>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Foliennummernplatzhalter 22">
            <a:extLst/>
          </p:cNvPr>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eaLnBrk="1" hangingPunct="1">
              <a:defRPr sz="1400" b="1">
                <a:solidFill>
                  <a:srgbClr val="FFFFFF"/>
                </a:solidFill>
              </a:defRPr>
            </a:lvl1pPr>
          </a:lstStyle>
          <a:p>
            <a:pPr>
              <a:defRPr/>
            </a:pPr>
            <a:fld id="{0D469B4E-BC8A-426D-A690-A1C3C0F3F577}"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4457" r:id="rId1"/>
    <p:sldLayoutId id="2147484453" r:id="rId2"/>
    <p:sldLayoutId id="2147484458" r:id="rId3"/>
    <p:sldLayoutId id="2147484459" r:id="rId4"/>
    <p:sldLayoutId id="2147484460" r:id="rId5"/>
    <p:sldLayoutId id="2147484454" r:id="rId6"/>
    <p:sldLayoutId id="2147484461" r:id="rId7"/>
    <p:sldLayoutId id="2147484455" r:id="rId8"/>
    <p:sldLayoutId id="2147484462" r:id="rId9"/>
    <p:sldLayoutId id="2147484456" r:id="rId10"/>
    <p:sldLayoutId id="2147484463" r:id="rId11"/>
  </p:sldLayoutIdLst>
  <p:hf sldNum="0"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diagramData" Target="../diagrams/data4.xml"/><Relationship Id="rId17" Type="http://schemas.openxmlformats.org/officeDocument/2006/relationships/hyperlink" Target="http://www.klasse2000.de/" TargetMode="External"/><Relationship Id="rId2" Type="http://schemas.openxmlformats.org/officeDocument/2006/relationships/diagramData" Target="../diagrams/data2.xml"/><Relationship Id="rId16" Type="http://schemas.microsoft.com/office/2007/relationships/diagramDrawing" Target="../diagrams/drawing4.xml"/><Relationship Id="rId1" Type="http://schemas.openxmlformats.org/officeDocument/2006/relationships/slideLayout" Target="../slideLayouts/slideLayout6.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a:extLst/>
          </p:cNvPr>
          <p:cNvSpPr>
            <a:spLocks noGrp="1"/>
          </p:cNvSpPr>
          <p:nvPr>
            <p:ph type="ctrTitle"/>
          </p:nvPr>
        </p:nvSpPr>
        <p:spPr/>
        <p:txBody>
          <a:bodyPr>
            <a:normAutofit fontScale="90000"/>
          </a:bodyPr>
          <a:lstStyle/>
          <a:p>
            <a:pPr eaLnBrk="1" fontAlgn="auto" hangingPunct="1">
              <a:spcAft>
                <a:spcPts val="0"/>
              </a:spcAft>
              <a:defRPr/>
            </a:pPr>
            <a:r>
              <a:rPr lang="de-DE" dirty="0"/>
              <a:t>Schulprogramm der Grundschule Königstein </a:t>
            </a:r>
          </a:p>
        </p:txBody>
      </p:sp>
      <p:sp>
        <p:nvSpPr>
          <p:cNvPr id="9219" name="Untertitel 2"/>
          <p:cNvSpPr>
            <a:spLocks noGrp="1"/>
          </p:cNvSpPr>
          <p:nvPr>
            <p:ph type="subTitle" idx="1"/>
          </p:nvPr>
        </p:nvSpPr>
        <p:spPr>
          <a:xfrm>
            <a:off x="2362200" y="6049963"/>
            <a:ext cx="6705600" cy="685800"/>
          </a:xfrm>
        </p:spPr>
        <p:txBody>
          <a:bodyPr/>
          <a:lstStyle/>
          <a:p>
            <a:pPr eaLnBrk="1" hangingPunct="1">
              <a:buFont typeface="Arial" charset="0"/>
              <a:buNone/>
            </a:pPr>
            <a:r>
              <a:rPr lang="de-DE" altLang="de-DE" dirty="0"/>
              <a:t>Stand: August 2023</a:t>
            </a:r>
          </a:p>
        </p:txBody>
      </p:sp>
    </p:spTree>
  </p:cSld>
  <p:clrMapOvr>
    <a:masterClrMapping/>
  </p:clrMapOvr>
  <p:transition advClick="0" advTm="10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el 13">
            <a:extLst>
              <a:ext uri="{FF2B5EF4-FFF2-40B4-BE49-F238E27FC236}">
                <a16:creationId xmlns:a16="http://schemas.microsoft.com/office/drawing/2014/main" id="{5D0F5B05-D4E3-42EE-B50B-DF5DE3AAE767}"/>
              </a:ext>
            </a:extLst>
          </p:cNvPr>
          <p:cNvSpPr>
            <a:spLocks noGrp="1"/>
          </p:cNvSpPr>
          <p:nvPr>
            <p:ph type="title"/>
          </p:nvPr>
        </p:nvSpPr>
        <p:spPr>
          <a:xfrm>
            <a:off x="173728" y="228600"/>
            <a:ext cx="8589272" cy="990600"/>
          </a:xfrm>
        </p:spPr>
        <p:txBody>
          <a:bodyPr/>
          <a:lstStyle/>
          <a:p>
            <a:r>
              <a:rPr lang="de-DE" dirty="0"/>
              <a:t>6. Gesundheitskonzept</a:t>
            </a:r>
          </a:p>
        </p:txBody>
      </p:sp>
      <p:sp>
        <p:nvSpPr>
          <p:cNvPr id="2" name="Fußzeilenplatzhalter 1">
            <a:extLst>
              <a:ext uri="{FF2B5EF4-FFF2-40B4-BE49-F238E27FC236}">
                <a16:creationId xmlns:a16="http://schemas.microsoft.com/office/drawing/2014/main" id="{09365898-5930-4BA2-B117-9AD434ADAA8D}"/>
              </a:ext>
            </a:extLst>
          </p:cNvPr>
          <p:cNvSpPr>
            <a:spLocks noGrp="1"/>
          </p:cNvSpPr>
          <p:nvPr>
            <p:ph type="ftr" sz="quarter" idx="11"/>
          </p:nvPr>
        </p:nvSpPr>
        <p:spPr>
          <a:xfrm>
            <a:off x="3554511" y="6311550"/>
            <a:ext cx="2034977" cy="365125"/>
          </a:xfrm>
        </p:spPr>
        <p:txBody>
          <a:bodyPr/>
          <a:lstStyle/>
          <a:p>
            <a:pPr>
              <a:defRPr/>
            </a:pPr>
            <a:r>
              <a:rPr lang="de-DE" sz="1000" dirty="0"/>
              <a:t>Schulprogramm GS Königstein</a:t>
            </a:r>
          </a:p>
        </p:txBody>
      </p:sp>
      <p:graphicFrame>
        <p:nvGraphicFramePr>
          <p:cNvPr id="3" name="Diagramm 2">
            <a:extLst>
              <a:ext uri="{FF2B5EF4-FFF2-40B4-BE49-F238E27FC236}">
                <a16:creationId xmlns:a16="http://schemas.microsoft.com/office/drawing/2014/main" id="{F5008962-8A4E-4E86-AE00-C79AF46621F4}"/>
              </a:ext>
            </a:extLst>
          </p:cNvPr>
          <p:cNvGraphicFramePr/>
          <p:nvPr>
            <p:extLst>
              <p:ext uri="{D42A27DB-BD31-4B8C-83A1-F6EECF244321}">
                <p14:modId xmlns:p14="http://schemas.microsoft.com/office/powerpoint/2010/main" val="2588892620"/>
              </p:ext>
            </p:extLst>
          </p:nvPr>
        </p:nvGraphicFramePr>
        <p:xfrm>
          <a:off x="1907704" y="2310892"/>
          <a:ext cx="5184576" cy="4115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6" name="Diagramm 15">
            <a:extLst>
              <a:ext uri="{FF2B5EF4-FFF2-40B4-BE49-F238E27FC236}">
                <a16:creationId xmlns:a16="http://schemas.microsoft.com/office/drawing/2014/main" id="{30B735B7-1D5F-4CFB-BF7F-CBF99A01F93F}"/>
              </a:ext>
            </a:extLst>
          </p:cNvPr>
          <p:cNvGraphicFramePr/>
          <p:nvPr>
            <p:extLst>
              <p:ext uri="{D42A27DB-BD31-4B8C-83A1-F6EECF244321}">
                <p14:modId xmlns:p14="http://schemas.microsoft.com/office/powerpoint/2010/main" val="1854125501"/>
              </p:ext>
            </p:extLst>
          </p:nvPr>
        </p:nvGraphicFramePr>
        <p:xfrm>
          <a:off x="69434" y="2117154"/>
          <a:ext cx="3824815" cy="13634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23" name="Gruppieren 22">
            <a:extLst>
              <a:ext uri="{FF2B5EF4-FFF2-40B4-BE49-F238E27FC236}">
                <a16:creationId xmlns:a16="http://schemas.microsoft.com/office/drawing/2014/main" id="{034D0122-125A-416F-A16F-98F668C9B2F2}"/>
              </a:ext>
            </a:extLst>
          </p:cNvPr>
          <p:cNvGrpSpPr/>
          <p:nvPr/>
        </p:nvGrpSpPr>
        <p:grpSpPr>
          <a:xfrm rot="10800000">
            <a:off x="5464946" y="2156469"/>
            <a:ext cx="3542929" cy="1411685"/>
            <a:chOff x="5887762" y="1604246"/>
            <a:chExt cx="3148733" cy="1214548"/>
          </a:xfrm>
        </p:grpSpPr>
        <p:sp>
          <p:nvSpPr>
            <p:cNvPr id="24" name="Freihandform: Form 23">
              <a:extLst>
                <a:ext uri="{FF2B5EF4-FFF2-40B4-BE49-F238E27FC236}">
                  <a16:creationId xmlns:a16="http://schemas.microsoft.com/office/drawing/2014/main" id="{99310402-FC31-46A0-A1FA-608858CFBE1E}"/>
                </a:ext>
              </a:extLst>
            </p:cNvPr>
            <p:cNvSpPr/>
            <p:nvPr/>
          </p:nvSpPr>
          <p:spPr>
            <a:xfrm>
              <a:off x="7135484" y="1746336"/>
              <a:ext cx="1901011" cy="983158"/>
            </a:xfrm>
            <a:custGeom>
              <a:avLst/>
              <a:gdLst>
                <a:gd name="connsiteX0" fmla="*/ 0 w 1901011"/>
                <a:gd name="connsiteY0" fmla="*/ 122895 h 983158"/>
                <a:gd name="connsiteX1" fmla="*/ 1409432 w 1901011"/>
                <a:gd name="connsiteY1" fmla="*/ 122895 h 983158"/>
                <a:gd name="connsiteX2" fmla="*/ 1409432 w 1901011"/>
                <a:gd name="connsiteY2" fmla="*/ 0 h 983158"/>
                <a:gd name="connsiteX3" fmla="*/ 1901011 w 1901011"/>
                <a:gd name="connsiteY3" fmla="*/ 491579 h 983158"/>
                <a:gd name="connsiteX4" fmla="*/ 1409432 w 1901011"/>
                <a:gd name="connsiteY4" fmla="*/ 983158 h 983158"/>
                <a:gd name="connsiteX5" fmla="*/ 1409432 w 1901011"/>
                <a:gd name="connsiteY5" fmla="*/ 860263 h 983158"/>
                <a:gd name="connsiteX6" fmla="*/ 0 w 1901011"/>
                <a:gd name="connsiteY6" fmla="*/ 860263 h 983158"/>
                <a:gd name="connsiteX7" fmla="*/ 0 w 1901011"/>
                <a:gd name="connsiteY7" fmla="*/ 122895 h 983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1011" h="983158">
                  <a:moveTo>
                    <a:pt x="0" y="122895"/>
                  </a:moveTo>
                  <a:lnTo>
                    <a:pt x="1409432" y="122895"/>
                  </a:lnTo>
                  <a:lnTo>
                    <a:pt x="1409432" y="0"/>
                  </a:lnTo>
                  <a:lnTo>
                    <a:pt x="1901011" y="491579"/>
                  </a:lnTo>
                  <a:lnTo>
                    <a:pt x="1409432" y="983158"/>
                  </a:lnTo>
                  <a:lnTo>
                    <a:pt x="1409432" y="860263"/>
                  </a:lnTo>
                  <a:lnTo>
                    <a:pt x="0" y="860263"/>
                  </a:lnTo>
                  <a:lnTo>
                    <a:pt x="0" y="122895"/>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985" tIns="129880" rIns="375669" bIns="129880" numCol="1" spcCol="1270" anchor="t" anchorCtr="0">
              <a:noAutofit/>
            </a:bodyPr>
            <a:lstStyle/>
            <a:p>
              <a:pPr marL="0" lvl="1" algn="l" defTabSz="488950">
                <a:lnSpc>
                  <a:spcPct val="90000"/>
                </a:lnSpc>
                <a:spcBef>
                  <a:spcPct val="0"/>
                </a:spcBef>
                <a:spcAft>
                  <a:spcPct val="15000"/>
                </a:spcAft>
              </a:pPr>
              <a:endParaRPr lang="de-DE" sz="1100" kern="1200" dirty="0"/>
            </a:p>
          </p:txBody>
        </p:sp>
        <p:sp>
          <p:nvSpPr>
            <p:cNvPr id="25" name="Freihandform: Form 24">
              <a:extLst>
                <a:ext uri="{FF2B5EF4-FFF2-40B4-BE49-F238E27FC236}">
                  <a16:creationId xmlns:a16="http://schemas.microsoft.com/office/drawing/2014/main" id="{E93CA665-634E-476A-BA25-7CB559534A36}"/>
                </a:ext>
              </a:extLst>
            </p:cNvPr>
            <p:cNvSpPr/>
            <p:nvPr/>
          </p:nvSpPr>
          <p:spPr>
            <a:xfrm rot="5400000">
              <a:off x="5904349" y="1587659"/>
              <a:ext cx="1214548" cy="1247722"/>
            </a:xfrm>
            <a:custGeom>
              <a:avLst/>
              <a:gdLst>
                <a:gd name="connsiteX0" fmla="*/ 0 w 1267340"/>
                <a:gd name="connsiteY0" fmla="*/ 204688 h 1228103"/>
                <a:gd name="connsiteX1" fmla="*/ 204688 w 1267340"/>
                <a:gd name="connsiteY1" fmla="*/ 0 h 1228103"/>
                <a:gd name="connsiteX2" fmla="*/ 1062652 w 1267340"/>
                <a:gd name="connsiteY2" fmla="*/ 0 h 1228103"/>
                <a:gd name="connsiteX3" fmla="*/ 1267340 w 1267340"/>
                <a:gd name="connsiteY3" fmla="*/ 204688 h 1228103"/>
                <a:gd name="connsiteX4" fmla="*/ 1267340 w 1267340"/>
                <a:gd name="connsiteY4" fmla="*/ 1023415 h 1228103"/>
                <a:gd name="connsiteX5" fmla="*/ 1062652 w 1267340"/>
                <a:gd name="connsiteY5" fmla="*/ 1228103 h 1228103"/>
                <a:gd name="connsiteX6" fmla="*/ 204688 w 1267340"/>
                <a:gd name="connsiteY6" fmla="*/ 1228103 h 1228103"/>
                <a:gd name="connsiteX7" fmla="*/ 0 w 1267340"/>
                <a:gd name="connsiteY7" fmla="*/ 1023415 h 1228103"/>
                <a:gd name="connsiteX8" fmla="*/ 0 w 1267340"/>
                <a:gd name="connsiteY8" fmla="*/ 204688 h 1228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7340" h="1228103">
                  <a:moveTo>
                    <a:pt x="0" y="204688"/>
                  </a:moveTo>
                  <a:cubicBezTo>
                    <a:pt x="0" y="91642"/>
                    <a:pt x="91642" y="0"/>
                    <a:pt x="204688" y="0"/>
                  </a:cubicBezTo>
                  <a:lnTo>
                    <a:pt x="1062652" y="0"/>
                  </a:lnTo>
                  <a:cubicBezTo>
                    <a:pt x="1175698" y="0"/>
                    <a:pt x="1267340" y="91642"/>
                    <a:pt x="1267340" y="204688"/>
                  </a:cubicBezTo>
                  <a:lnTo>
                    <a:pt x="1267340" y="1023415"/>
                  </a:lnTo>
                  <a:cubicBezTo>
                    <a:pt x="1267340" y="1136461"/>
                    <a:pt x="1175698" y="1228103"/>
                    <a:pt x="1062652" y="1228103"/>
                  </a:cubicBezTo>
                  <a:lnTo>
                    <a:pt x="204688" y="1228103"/>
                  </a:lnTo>
                  <a:cubicBezTo>
                    <a:pt x="91642" y="1228103"/>
                    <a:pt x="0" y="1136461"/>
                    <a:pt x="0" y="1023415"/>
                  </a:cubicBezTo>
                  <a:lnTo>
                    <a:pt x="0" y="20468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vert" wrap="square" lIns="113291" tIns="86621" rIns="113291" bIns="86621" numCol="1" spcCol="1270" anchor="ctr" anchorCtr="0">
              <a:noAutofit/>
            </a:bodyPr>
            <a:lstStyle/>
            <a:p>
              <a:pPr marL="0" lvl="0" indent="0" algn="ctr" defTabSz="622300">
                <a:lnSpc>
                  <a:spcPct val="90000"/>
                </a:lnSpc>
                <a:spcBef>
                  <a:spcPct val="0"/>
                </a:spcBef>
                <a:spcAft>
                  <a:spcPct val="35000"/>
                </a:spcAft>
                <a:buNone/>
              </a:pPr>
              <a:r>
                <a:rPr lang="de-DE" sz="1400" kern="1200" dirty="0"/>
                <a:t>Gesundheits-fördernde Pausen-gestaltung</a:t>
              </a:r>
            </a:p>
          </p:txBody>
        </p:sp>
      </p:grpSp>
      <p:graphicFrame>
        <p:nvGraphicFramePr>
          <p:cNvPr id="22" name="Diagramm 21">
            <a:extLst>
              <a:ext uri="{FF2B5EF4-FFF2-40B4-BE49-F238E27FC236}">
                <a16:creationId xmlns:a16="http://schemas.microsoft.com/office/drawing/2014/main" id="{EF1AD202-2709-4D66-B645-5403AC8E7049}"/>
              </a:ext>
            </a:extLst>
          </p:cNvPr>
          <p:cNvGraphicFramePr/>
          <p:nvPr>
            <p:extLst>
              <p:ext uri="{D42A27DB-BD31-4B8C-83A1-F6EECF244321}">
                <p14:modId xmlns:p14="http://schemas.microsoft.com/office/powerpoint/2010/main" val="3523965902"/>
              </p:ext>
            </p:extLst>
          </p:nvPr>
        </p:nvGraphicFramePr>
        <p:xfrm>
          <a:off x="173728" y="5661248"/>
          <a:ext cx="2958112" cy="10192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7" name="Textfeld 26">
            <a:extLst>
              <a:ext uri="{FF2B5EF4-FFF2-40B4-BE49-F238E27FC236}">
                <a16:creationId xmlns:a16="http://schemas.microsoft.com/office/drawing/2014/main" id="{E10DF92D-225B-4583-82F3-4F897A19608E}"/>
              </a:ext>
            </a:extLst>
          </p:cNvPr>
          <p:cNvSpPr txBox="1"/>
          <p:nvPr/>
        </p:nvSpPr>
        <p:spPr>
          <a:xfrm>
            <a:off x="5580112" y="2358063"/>
            <a:ext cx="2675322" cy="938719"/>
          </a:xfrm>
          <a:prstGeom prst="rect">
            <a:avLst/>
          </a:prstGeom>
          <a:noFill/>
        </p:spPr>
        <p:txBody>
          <a:bodyPr wrap="square" rtlCol="0">
            <a:spAutoFit/>
          </a:bodyPr>
          <a:lstStyle/>
          <a:p>
            <a:r>
              <a:rPr lang="de-DE" sz="1100" dirty="0">
                <a:latin typeface="+mn-lt"/>
              </a:rPr>
              <a:t>   ausgewogenes Verhältnis </a:t>
            </a:r>
          </a:p>
          <a:p>
            <a:r>
              <a:rPr lang="de-DE" sz="1100" dirty="0">
                <a:latin typeface="+mn-lt"/>
              </a:rPr>
              <a:t>   zwischen aktiven Bewegungs-</a:t>
            </a:r>
          </a:p>
          <a:p>
            <a:r>
              <a:rPr lang="de-DE" sz="1100" dirty="0">
                <a:latin typeface="+mn-lt"/>
              </a:rPr>
              <a:t>    bzw. Entspannungspausen</a:t>
            </a:r>
          </a:p>
          <a:p>
            <a:r>
              <a:rPr lang="de-DE" sz="1100" dirty="0">
                <a:latin typeface="+mn-lt"/>
              </a:rPr>
              <a:t>Frühstücks- und Mittagessenspause</a:t>
            </a:r>
          </a:p>
          <a:p>
            <a:r>
              <a:rPr lang="de-DE" sz="1100" dirty="0">
                <a:latin typeface="+mn-lt"/>
              </a:rPr>
              <a:t>   Bereitstellen von Spielmaterialien </a:t>
            </a:r>
          </a:p>
        </p:txBody>
      </p:sp>
      <p:grpSp>
        <p:nvGrpSpPr>
          <p:cNvPr id="28" name="Gruppieren 27">
            <a:extLst>
              <a:ext uri="{FF2B5EF4-FFF2-40B4-BE49-F238E27FC236}">
                <a16:creationId xmlns:a16="http://schemas.microsoft.com/office/drawing/2014/main" id="{B9048B7F-1EBF-4BC0-BAC5-F1685A1FBD89}"/>
              </a:ext>
            </a:extLst>
          </p:cNvPr>
          <p:cNvGrpSpPr/>
          <p:nvPr/>
        </p:nvGrpSpPr>
        <p:grpSpPr>
          <a:xfrm rot="10800000">
            <a:off x="5796134" y="5373216"/>
            <a:ext cx="3211741" cy="1411684"/>
            <a:chOff x="5887762" y="1604246"/>
            <a:chExt cx="3148733" cy="1267340"/>
          </a:xfrm>
        </p:grpSpPr>
        <p:sp>
          <p:nvSpPr>
            <p:cNvPr id="29" name="Freihandform: Form 28">
              <a:extLst>
                <a:ext uri="{FF2B5EF4-FFF2-40B4-BE49-F238E27FC236}">
                  <a16:creationId xmlns:a16="http://schemas.microsoft.com/office/drawing/2014/main" id="{B608DCCE-86B7-4679-A567-DCF350FB1935}"/>
                </a:ext>
              </a:extLst>
            </p:cNvPr>
            <p:cNvSpPr/>
            <p:nvPr/>
          </p:nvSpPr>
          <p:spPr>
            <a:xfrm>
              <a:off x="7135484" y="1746336"/>
              <a:ext cx="1901011" cy="983158"/>
            </a:xfrm>
            <a:custGeom>
              <a:avLst/>
              <a:gdLst>
                <a:gd name="connsiteX0" fmla="*/ 0 w 1901011"/>
                <a:gd name="connsiteY0" fmla="*/ 122895 h 983158"/>
                <a:gd name="connsiteX1" fmla="*/ 1409432 w 1901011"/>
                <a:gd name="connsiteY1" fmla="*/ 122895 h 983158"/>
                <a:gd name="connsiteX2" fmla="*/ 1409432 w 1901011"/>
                <a:gd name="connsiteY2" fmla="*/ 0 h 983158"/>
                <a:gd name="connsiteX3" fmla="*/ 1901011 w 1901011"/>
                <a:gd name="connsiteY3" fmla="*/ 491579 h 983158"/>
                <a:gd name="connsiteX4" fmla="*/ 1409432 w 1901011"/>
                <a:gd name="connsiteY4" fmla="*/ 983158 h 983158"/>
                <a:gd name="connsiteX5" fmla="*/ 1409432 w 1901011"/>
                <a:gd name="connsiteY5" fmla="*/ 860263 h 983158"/>
                <a:gd name="connsiteX6" fmla="*/ 0 w 1901011"/>
                <a:gd name="connsiteY6" fmla="*/ 860263 h 983158"/>
                <a:gd name="connsiteX7" fmla="*/ 0 w 1901011"/>
                <a:gd name="connsiteY7" fmla="*/ 122895 h 983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01011" h="983158">
                  <a:moveTo>
                    <a:pt x="0" y="122895"/>
                  </a:moveTo>
                  <a:lnTo>
                    <a:pt x="1409432" y="122895"/>
                  </a:lnTo>
                  <a:lnTo>
                    <a:pt x="1409432" y="0"/>
                  </a:lnTo>
                  <a:lnTo>
                    <a:pt x="1901011" y="491579"/>
                  </a:lnTo>
                  <a:lnTo>
                    <a:pt x="1409432" y="983158"/>
                  </a:lnTo>
                  <a:lnTo>
                    <a:pt x="1409432" y="860263"/>
                  </a:lnTo>
                  <a:lnTo>
                    <a:pt x="0" y="860263"/>
                  </a:lnTo>
                  <a:lnTo>
                    <a:pt x="0" y="122895"/>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985" tIns="129880" rIns="375669" bIns="129880" numCol="1" spcCol="1270" anchor="t" anchorCtr="0">
              <a:noAutofit/>
            </a:bodyPr>
            <a:lstStyle/>
            <a:p>
              <a:pPr marL="0" lvl="1" algn="l" defTabSz="488950">
                <a:lnSpc>
                  <a:spcPct val="90000"/>
                </a:lnSpc>
                <a:spcBef>
                  <a:spcPct val="0"/>
                </a:spcBef>
                <a:spcAft>
                  <a:spcPct val="15000"/>
                </a:spcAft>
              </a:pPr>
              <a:endParaRPr lang="de-DE" sz="1100" kern="1200" dirty="0"/>
            </a:p>
          </p:txBody>
        </p:sp>
        <p:sp>
          <p:nvSpPr>
            <p:cNvPr id="30" name="Freihandform: Form 29">
              <a:extLst>
                <a:ext uri="{FF2B5EF4-FFF2-40B4-BE49-F238E27FC236}">
                  <a16:creationId xmlns:a16="http://schemas.microsoft.com/office/drawing/2014/main" id="{8F285FDD-C785-4F67-A196-CAE0DC973134}"/>
                </a:ext>
              </a:extLst>
            </p:cNvPr>
            <p:cNvSpPr/>
            <p:nvPr/>
          </p:nvSpPr>
          <p:spPr>
            <a:xfrm rot="5400000">
              <a:off x="5868144" y="1623864"/>
              <a:ext cx="1267340" cy="1228103"/>
            </a:xfrm>
            <a:custGeom>
              <a:avLst/>
              <a:gdLst>
                <a:gd name="connsiteX0" fmla="*/ 0 w 1267340"/>
                <a:gd name="connsiteY0" fmla="*/ 204688 h 1228103"/>
                <a:gd name="connsiteX1" fmla="*/ 204688 w 1267340"/>
                <a:gd name="connsiteY1" fmla="*/ 0 h 1228103"/>
                <a:gd name="connsiteX2" fmla="*/ 1062652 w 1267340"/>
                <a:gd name="connsiteY2" fmla="*/ 0 h 1228103"/>
                <a:gd name="connsiteX3" fmla="*/ 1267340 w 1267340"/>
                <a:gd name="connsiteY3" fmla="*/ 204688 h 1228103"/>
                <a:gd name="connsiteX4" fmla="*/ 1267340 w 1267340"/>
                <a:gd name="connsiteY4" fmla="*/ 1023415 h 1228103"/>
                <a:gd name="connsiteX5" fmla="*/ 1062652 w 1267340"/>
                <a:gd name="connsiteY5" fmla="*/ 1228103 h 1228103"/>
                <a:gd name="connsiteX6" fmla="*/ 204688 w 1267340"/>
                <a:gd name="connsiteY6" fmla="*/ 1228103 h 1228103"/>
                <a:gd name="connsiteX7" fmla="*/ 0 w 1267340"/>
                <a:gd name="connsiteY7" fmla="*/ 1023415 h 1228103"/>
                <a:gd name="connsiteX8" fmla="*/ 0 w 1267340"/>
                <a:gd name="connsiteY8" fmla="*/ 204688 h 1228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7340" h="1228103">
                  <a:moveTo>
                    <a:pt x="0" y="204688"/>
                  </a:moveTo>
                  <a:cubicBezTo>
                    <a:pt x="0" y="91642"/>
                    <a:pt x="91642" y="0"/>
                    <a:pt x="204688" y="0"/>
                  </a:cubicBezTo>
                  <a:lnTo>
                    <a:pt x="1062652" y="0"/>
                  </a:lnTo>
                  <a:cubicBezTo>
                    <a:pt x="1175698" y="0"/>
                    <a:pt x="1267340" y="91642"/>
                    <a:pt x="1267340" y="204688"/>
                  </a:cubicBezTo>
                  <a:lnTo>
                    <a:pt x="1267340" y="1023415"/>
                  </a:lnTo>
                  <a:cubicBezTo>
                    <a:pt x="1267340" y="1136461"/>
                    <a:pt x="1175698" y="1228103"/>
                    <a:pt x="1062652" y="1228103"/>
                  </a:cubicBezTo>
                  <a:lnTo>
                    <a:pt x="204688" y="1228103"/>
                  </a:lnTo>
                  <a:cubicBezTo>
                    <a:pt x="91642" y="1228103"/>
                    <a:pt x="0" y="1136461"/>
                    <a:pt x="0" y="1023415"/>
                  </a:cubicBezTo>
                  <a:lnTo>
                    <a:pt x="0" y="20468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vert" wrap="square" lIns="113291" tIns="86621" rIns="113291" bIns="86621" numCol="1" spcCol="1270" anchor="ctr" anchorCtr="0">
              <a:noAutofit/>
            </a:bodyPr>
            <a:lstStyle/>
            <a:p>
              <a:pPr marL="0" lvl="0" indent="0" algn="ctr" defTabSz="622300">
                <a:lnSpc>
                  <a:spcPct val="90000"/>
                </a:lnSpc>
                <a:spcBef>
                  <a:spcPct val="0"/>
                </a:spcBef>
                <a:spcAft>
                  <a:spcPct val="35000"/>
                </a:spcAft>
                <a:buNone/>
              </a:pPr>
              <a:r>
                <a:rPr lang="de-DE" sz="1400" kern="1200" dirty="0"/>
                <a:t>Gesundheits-fördernde </a:t>
              </a:r>
              <a:r>
                <a:rPr lang="de-DE" sz="1400" dirty="0"/>
                <a:t>Lern-atmosphäre</a:t>
              </a:r>
              <a:endParaRPr lang="de-DE" sz="1400" kern="1200" dirty="0"/>
            </a:p>
          </p:txBody>
        </p:sp>
      </p:grpSp>
      <p:sp>
        <p:nvSpPr>
          <p:cNvPr id="31" name="Textfeld 30">
            <a:extLst>
              <a:ext uri="{FF2B5EF4-FFF2-40B4-BE49-F238E27FC236}">
                <a16:creationId xmlns:a16="http://schemas.microsoft.com/office/drawing/2014/main" id="{48DE129C-D235-4EC1-ACD5-E8D353C153DF}"/>
              </a:ext>
            </a:extLst>
          </p:cNvPr>
          <p:cNvSpPr txBox="1"/>
          <p:nvPr/>
        </p:nvSpPr>
        <p:spPr>
          <a:xfrm>
            <a:off x="5886897" y="5792348"/>
            <a:ext cx="1939051" cy="769441"/>
          </a:xfrm>
          <a:prstGeom prst="rect">
            <a:avLst/>
          </a:prstGeom>
          <a:noFill/>
        </p:spPr>
        <p:txBody>
          <a:bodyPr wrap="square" rtlCol="0">
            <a:spAutoFit/>
          </a:bodyPr>
          <a:lstStyle/>
          <a:p>
            <a:r>
              <a:rPr lang="de-DE" sz="1100" dirty="0">
                <a:latin typeface="+mn-lt"/>
              </a:rPr>
              <a:t>Respektvoller, wertschätzender Umgang – Wohlfühlfaktor als</a:t>
            </a:r>
          </a:p>
          <a:p>
            <a:r>
              <a:rPr lang="de-DE" sz="1100" dirty="0">
                <a:latin typeface="+mn-lt"/>
              </a:rPr>
              <a:t>       Grundlage psychischer</a:t>
            </a:r>
          </a:p>
          <a:p>
            <a:r>
              <a:rPr lang="de-DE" sz="1100" dirty="0">
                <a:latin typeface="+mn-lt"/>
              </a:rPr>
              <a:t>                Gesundheit.</a:t>
            </a:r>
          </a:p>
        </p:txBody>
      </p:sp>
      <p:sp>
        <p:nvSpPr>
          <p:cNvPr id="32" name="Textfeld 31">
            <a:extLst>
              <a:ext uri="{FF2B5EF4-FFF2-40B4-BE49-F238E27FC236}">
                <a16:creationId xmlns:a16="http://schemas.microsoft.com/office/drawing/2014/main" id="{0B683068-F33E-4D3C-8F2C-C190DC4D26A1}"/>
              </a:ext>
            </a:extLst>
          </p:cNvPr>
          <p:cNvSpPr txBox="1"/>
          <p:nvPr/>
        </p:nvSpPr>
        <p:spPr>
          <a:xfrm>
            <a:off x="5320816" y="50608"/>
            <a:ext cx="3542928" cy="1200329"/>
          </a:xfrm>
          <a:prstGeom prst="rect">
            <a:avLst/>
          </a:prstGeom>
          <a:solidFill>
            <a:schemeClr val="accent4">
              <a:lumMod val="40000"/>
              <a:lumOff val="60000"/>
            </a:schemeClr>
          </a:solidFill>
        </p:spPr>
        <p:txBody>
          <a:bodyPr wrap="square" rtlCol="0">
            <a:spAutoFit/>
          </a:bodyPr>
          <a:lstStyle/>
          <a:p>
            <a:pPr algn="ctr"/>
            <a:r>
              <a:rPr lang="de-DE" dirty="0"/>
              <a:t>Gesundheit, körperliches, geistiges und soziales Wohlbefinden als Voraussetzung für erfolgreiches Lernen</a:t>
            </a:r>
          </a:p>
        </p:txBody>
      </p:sp>
      <p:sp>
        <p:nvSpPr>
          <p:cNvPr id="33" name="Textfeld 32">
            <a:extLst>
              <a:ext uri="{FF2B5EF4-FFF2-40B4-BE49-F238E27FC236}">
                <a16:creationId xmlns:a16="http://schemas.microsoft.com/office/drawing/2014/main" id="{87926A40-33C7-41FC-B787-5A81560D61A2}"/>
              </a:ext>
            </a:extLst>
          </p:cNvPr>
          <p:cNvSpPr txBox="1"/>
          <p:nvPr/>
        </p:nvSpPr>
        <p:spPr>
          <a:xfrm>
            <a:off x="467544" y="1532501"/>
            <a:ext cx="8295456" cy="830997"/>
          </a:xfrm>
          <a:prstGeom prst="rect">
            <a:avLst/>
          </a:prstGeom>
          <a:noFill/>
        </p:spPr>
        <p:txBody>
          <a:bodyPr wrap="square" rtlCol="0">
            <a:spAutoFit/>
          </a:bodyPr>
          <a:lstStyle/>
          <a:p>
            <a:r>
              <a:rPr lang="de-DE" sz="1600" dirty="0"/>
              <a:t>Zur Gesundheitserziehung sowie Gewalt- und Suchtvorbeugung nehmen wir seit 2020 am bundesweit größten Programm Klasse 2000 teil.  </a:t>
            </a:r>
            <a:r>
              <a:rPr lang="de-DE" sz="1000" dirty="0"/>
              <a:t>weitere Infos unter               </a:t>
            </a:r>
            <a:r>
              <a:rPr lang="de-DE" sz="1600" dirty="0">
                <a:hlinkClick r:id="rId17"/>
              </a:rPr>
              <a:t>www.klasse2000.de</a:t>
            </a:r>
            <a:endParaRPr lang="de-DE" sz="1600" dirty="0"/>
          </a:p>
          <a:p>
            <a:endParaRPr lang="de-DE" sz="1600" dirty="0"/>
          </a:p>
        </p:txBody>
      </p:sp>
      <p:sp>
        <p:nvSpPr>
          <p:cNvPr id="34" name="Pfeil: nach rechts 33">
            <a:extLst>
              <a:ext uri="{FF2B5EF4-FFF2-40B4-BE49-F238E27FC236}">
                <a16:creationId xmlns:a16="http://schemas.microsoft.com/office/drawing/2014/main" id="{09C104C9-CC8A-43D4-B0BC-BE8E6B96B212}"/>
              </a:ext>
            </a:extLst>
          </p:cNvPr>
          <p:cNvSpPr/>
          <p:nvPr/>
        </p:nvSpPr>
        <p:spPr>
          <a:xfrm>
            <a:off x="6228184" y="1921368"/>
            <a:ext cx="216027" cy="857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29193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a:xfrm>
            <a:off x="612775" y="228600"/>
            <a:ext cx="8153400" cy="990600"/>
          </a:xfrm>
        </p:spPr>
        <p:txBody>
          <a:bodyPr/>
          <a:lstStyle/>
          <a:p>
            <a:pPr eaLnBrk="1" hangingPunct="1">
              <a:defRPr/>
            </a:pPr>
            <a:r>
              <a:rPr lang="de-DE" altLang="de-DE" dirty="0"/>
              <a:t>  </a:t>
            </a:r>
            <a:r>
              <a:rPr lang="de-DE" altLang="de-DE" dirty="0">
                <a:solidFill>
                  <a:schemeClr val="accent2">
                    <a:lumMod val="50000"/>
                  </a:schemeClr>
                </a:solidFill>
              </a:rPr>
              <a:t>7. Inklusion/ DAZ-3</a:t>
            </a:r>
          </a:p>
        </p:txBody>
      </p:sp>
      <p:sp>
        <p:nvSpPr>
          <p:cNvPr id="19459" name="Inhaltsplatzhalter 2"/>
          <p:cNvSpPr>
            <a:spLocks noGrp="1"/>
          </p:cNvSpPr>
          <p:nvPr>
            <p:ph sz="quarter" idx="1"/>
          </p:nvPr>
        </p:nvSpPr>
        <p:spPr>
          <a:xfrm>
            <a:off x="612775" y="1600200"/>
            <a:ext cx="8153400" cy="4565650"/>
          </a:xfrm>
        </p:spPr>
        <p:txBody>
          <a:bodyPr/>
          <a:lstStyle/>
          <a:p>
            <a:pPr eaLnBrk="1" hangingPunct="1">
              <a:buFont typeface="Arial" charset="0"/>
              <a:buNone/>
            </a:pPr>
            <a:r>
              <a:rPr lang="de-DE" altLang="de-DE" sz="2000" dirty="0"/>
              <a:t>     </a:t>
            </a:r>
            <a:r>
              <a:rPr lang="de-DE" altLang="de-DE" sz="1800" dirty="0"/>
              <a:t>Für unsere  Schule ergibt sich die Aufgabe, Inklusionsmaßnahmen  zu ermöglichen und bei Bedarf umzusetzen, sofern </a:t>
            </a:r>
          </a:p>
          <a:p>
            <a:pPr eaLnBrk="1" hangingPunct="1"/>
            <a:r>
              <a:rPr lang="de-DE" altLang="de-DE" sz="1800" dirty="0"/>
              <a:t>dem individuellen Förderbedarf des Kindes in der Regelschule entsprochen werden kann und </a:t>
            </a:r>
          </a:p>
          <a:p>
            <a:pPr eaLnBrk="1" hangingPunct="1"/>
            <a:r>
              <a:rPr lang="de-DE" altLang="de-DE" sz="1800" dirty="0"/>
              <a:t>die organisatorischen, personellen und sächlichen Gegebenheiten eine inklusive Beschulung zulassen.</a:t>
            </a:r>
          </a:p>
          <a:p>
            <a:pPr eaLnBrk="1" hangingPunct="1">
              <a:buFont typeface="Arial" charset="0"/>
              <a:buNone/>
            </a:pPr>
            <a:r>
              <a:rPr lang="de-DE" altLang="de-DE" sz="1800" dirty="0"/>
              <a:t>     Der gemeinsame Unterricht soll</a:t>
            </a:r>
          </a:p>
          <a:p>
            <a:pPr eaLnBrk="1" hangingPunct="1"/>
            <a:r>
              <a:rPr lang="de-DE" altLang="de-DE" sz="1800" dirty="0"/>
              <a:t>Lernanreize geben</a:t>
            </a:r>
          </a:p>
          <a:p>
            <a:pPr eaLnBrk="1" hangingPunct="1"/>
            <a:r>
              <a:rPr lang="de-DE" altLang="de-DE" sz="1800" dirty="0"/>
              <a:t>ein positives Selbstbewusstsein entwickeln</a:t>
            </a:r>
          </a:p>
          <a:p>
            <a:pPr eaLnBrk="1" hangingPunct="1"/>
            <a:r>
              <a:rPr lang="de-DE" altLang="de-DE" sz="1800" dirty="0"/>
              <a:t>rücksichtsvolle Verhaltensweisen aller Schüler untereinander fördern</a:t>
            </a:r>
          </a:p>
          <a:p>
            <a:pPr eaLnBrk="1" hangingPunct="1"/>
            <a:r>
              <a:rPr lang="de-DE" altLang="de-DE" sz="1800" dirty="0"/>
              <a:t>gegenseitige Akzeptanz fördern</a:t>
            </a:r>
          </a:p>
          <a:p>
            <a:pPr eaLnBrk="1" hangingPunct="1">
              <a:buFont typeface="Wingdings" pitchFamily="2" charset="2"/>
              <a:buNone/>
            </a:pPr>
            <a:r>
              <a:rPr lang="de-DE" altLang="de-DE" sz="1800" dirty="0"/>
              <a:t>     An unserer Schule lernen 13 Kinder mit Migrationshintergrund. Im Rahmen des DAZ- Unterrichtes bieten wir einigen Schülern eine besondere Förderung in der Stufe 3 an.</a:t>
            </a:r>
          </a:p>
          <a:p>
            <a:pPr eaLnBrk="1" hangingPunct="1"/>
            <a:endParaRPr lang="de-DE" altLang="de-DE" sz="2000" dirty="0"/>
          </a:p>
          <a:p>
            <a:pPr eaLnBrk="1" hangingPunct="1"/>
            <a:endParaRPr lang="de-DE" altLang="de-DE" sz="2000" dirty="0"/>
          </a:p>
          <a:p>
            <a:pPr eaLnBrk="1" hangingPunct="1"/>
            <a:endParaRPr lang="de-DE" altLang="de-DE" dirty="0"/>
          </a:p>
        </p:txBody>
      </p:sp>
      <p:sp>
        <p:nvSpPr>
          <p:cNvPr id="18436" name="Fußzeilenplatzhalt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de-DE" altLang="de-DE" dirty="0">
                <a:solidFill>
                  <a:schemeClr val="accent2">
                    <a:lumMod val="50000"/>
                  </a:schemeClr>
                </a:solidFill>
              </a:rPr>
              <a:t>Schulprogramm GS Königstein</a:t>
            </a:r>
          </a:p>
        </p:txBody>
      </p:sp>
    </p:spTree>
  </p:cSld>
  <p:clrMapOvr>
    <a:masterClrMapping/>
  </p:clrMapOvr>
  <p:transition advClick="0" advTm="15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a:xfrm>
            <a:off x="612775" y="228600"/>
            <a:ext cx="8153400" cy="990600"/>
          </a:xfrm>
        </p:spPr>
        <p:txBody>
          <a:bodyPr/>
          <a:lstStyle/>
          <a:p>
            <a:pPr eaLnBrk="1" hangingPunct="1">
              <a:defRPr/>
            </a:pPr>
            <a:r>
              <a:rPr lang="de-DE" altLang="de-DE" dirty="0"/>
              <a:t>  </a:t>
            </a:r>
            <a:r>
              <a:rPr lang="de-DE" altLang="de-DE" dirty="0">
                <a:solidFill>
                  <a:schemeClr val="accent2">
                    <a:lumMod val="50000"/>
                  </a:schemeClr>
                </a:solidFill>
              </a:rPr>
              <a:t>8. Schuleingangsphase</a:t>
            </a:r>
          </a:p>
        </p:txBody>
      </p:sp>
      <p:sp>
        <p:nvSpPr>
          <p:cNvPr id="3" name="Inhaltsplatzhalter 2">
            <a:extLst/>
          </p:cNvPr>
          <p:cNvSpPr>
            <a:spLocks noGrp="1"/>
          </p:cNvSpPr>
          <p:nvPr>
            <p:ph sz="quarter" idx="1"/>
          </p:nvPr>
        </p:nvSpPr>
        <p:spPr>
          <a:xfrm>
            <a:off x="468313" y="1600200"/>
            <a:ext cx="8424862" cy="4495800"/>
          </a:xfrm>
        </p:spPr>
        <p:txBody>
          <a:bodyPr rtlCol="0">
            <a:normAutofit fontScale="55000" lnSpcReduction="20000"/>
          </a:bodyPr>
          <a:lstStyle/>
          <a:p>
            <a:pPr marL="320040" indent="-320040" eaLnBrk="1" fontAlgn="auto" hangingPunct="1">
              <a:spcAft>
                <a:spcPts val="0"/>
              </a:spcAft>
              <a:buFont typeface="Arial" pitchFamily="34" charset="0"/>
              <a:buNone/>
              <a:defRPr/>
            </a:pPr>
            <a:r>
              <a:rPr lang="de-DE" b="1" dirty="0"/>
              <a:t> </a:t>
            </a:r>
            <a:endParaRPr lang="de-DE" dirty="0"/>
          </a:p>
          <a:p>
            <a:pPr marL="320040" indent="-320040" eaLnBrk="1" fontAlgn="auto" hangingPunct="1">
              <a:spcAft>
                <a:spcPts val="0"/>
              </a:spcAft>
              <a:buFont typeface="Arial" pitchFamily="34" charset="0"/>
              <a:buNone/>
              <a:defRPr/>
            </a:pPr>
            <a:r>
              <a:rPr lang="de-DE" dirty="0">
                <a:cs typeface="Arial" pitchFamily="34" charset="0"/>
              </a:rPr>
              <a:t>    Durch eine enge Zusammenarbeit von Kindergärten und Grundschule wird </a:t>
            </a:r>
          </a:p>
          <a:p>
            <a:pPr marL="320040" indent="-320040" eaLnBrk="1" fontAlgn="auto" hangingPunct="1">
              <a:spcAft>
                <a:spcPts val="0"/>
              </a:spcAft>
              <a:buFont typeface="Arial" pitchFamily="34" charset="0"/>
              <a:buNone/>
              <a:defRPr/>
            </a:pPr>
            <a:r>
              <a:rPr lang="de-DE" dirty="0">
                <a:cs typeface="Arial" pitchFamily="34" charset="0"/>
              </a:rPr>
              <a:t>    der bestmögliche Schulstart für jedes Kind angestrebt.</a:t>
            </a:r>
          </a:p>
          <a:p>
            <a:pPr marL="320040" indent="-320040" eaLnBrk="1" fontAlgn="auto" hangingPunct="1">
              <a:spcAft>
                <a:spcPts val="0"/>
              </a:spcAft>
              <a:buFont typeface="Arial" pitchFamily="34" charset="0"/>
              <a:buNone/>
              <a:defRPr/>
            </a:pPr>
            <a:r>
              <a:rPr lang="de-DE" dirty="0">
                <a:cs typeface="Arial" pitchFamily="34" charset="0"/>
              </a:rPr>
              <a:t>      </a:t>
            </a:r>
          </a:p>
          <a:p>
            <a:pPr marL="320040" indent="-320040" eaLnBrk="1" fontAlgn="auto" hangingPunct="1">
              <a:spcAft>
                <a:spcPts val="0"/>
              </a:spcAft>
              <a:buFont typeface="Arial" pitchFamily="34" charset="0"/>
              <a:buNone/>
              <a:defRPr/>
            </a:pPr>
            <a:r>
              <a:rPr lang="de-DE" dirty="0">
                <a:cs typeface="Arial" pitchFamily="34" charset="0"/>
              </a:rPr>
              <a:t>    </a:t>
            </a:r>
            <a:r>
              <a:rPr lang="de-DE" b="1" dirty="0">
                <a:cs typeface="Arial" pitchFamily="34" charset="0"/>
              </a:rPr>
              <a:t>Grundlagen der gemeinsamen Arbeit</a:t>
            </a:r>
          </a:p>
          <a:p>
            <a:pPr marL="320040" indent="-320040" eaLnBrk="1" fontAlgn="auto" hangingPunct="1">
              <a:spcAft>
                <a:spcPts val="0"/>
              </a:spcAft>
              <a:buFont typeface="Arial" pitchFamily="34" charset="0"/>
              <a:buNone/>
              <a:defRPr/>
            </a:pPr>
            <a:endParaRPr lang="de-DE" dirty="0">
              <a:cs typeface="Arial" pitchFamily="34" charset="0"/>
            </a:endParaRPr>
          </a:p>
          <a:p>
            <a:pPr marL="320040" indent="-320040" eaLnBrk="1" fontAlgn="auto" hangingPunct="1">
              <a:spcAft>
                <a:spcPts val="0"/>
              </a:spcAft>
              <a:buFont typeface="Arial" pitchFamily="34" charset="0"/>
              <a:buChar char="□"/>
              <a:defRPr/>
            </a:pPr>
            <a:r>
              <a:rPr lang="de-DE" dirty="0">
                <a:cs typeface="Arial" pitchFamily="34" charset="0"/>
              </a:rPr>
              <a:t>    	 Kooperationsgrundlage bildet ein gemeinsam erstelltes Arbeitskonzept. </a:t>
            </a:r>
          </a:p>
          <a:p>
            <a:pPr marL="320040" indent="-320040" eaLnBrk="1" fontAlgn="auto" hangingPunct="1">
              <a:spcAft>
                <a:spcPts val="0"/>
              </a:spcAft>
              <a:buFont typeface="Arial" pitchFamily="34" charset="0"/>
              <a:buChar char="□"/>
              <a:defRPr/>
            </a:pPr>
            <a:r>
              <a:rPr lang="de-DE" dirty="0">
                <a:cs typeface="Arial" pitchFamily="34" charset="0"/>
              </a:rPr>
              <a:t>    	 Festlegung zeitlich abgestimmter Zusammenkünfte </a:t>
            </a:r>
          </a:p>
          <a:p>
            <a:pPr marL="320040" indent="-320040" eaLnBrk="1" fontAlgn="auto" hangingPunct="1">
              <a:spcAft>
                <a:spcPts val="0"/>
              </a:spcAft>
              <a:buFont typeface="Arial" pitchFamily="34" charset="0"/>
              <a:buChar char="□"/>
              <a:defRPr/>
            </a:pPr>
            <a:r>
              <a:rPr lang="de-DE" dirty="0">
                <a:cs typeface="Arial" pitchFamily="34" charset="0"/>
              </a:rPr>
              <a:t>     	 Vorstellung der Arbeit in Kindergarten und Grundschule durch gegenseitige Besuche</a:t>
            </a:r>
          </a:p>
          <a:p>
            <a:pPr marL="320040" indent="-320040" eaLnBrk="1" fontAlgn="auto" hangingPunct="1">
              <a:spcAft>
                <a:spcPts val="0"/>
              </a:spcAft>
              <a:buFont typeface="Arial" pitchFamily="34" charset="0"/>
              <a:buChar char="□"/>
              <a:defRPr/>
            </a:pPr>
            <a:r>
              <a:rPr lang="de-DE" dirty="0">
                <a:cs typeface="Arial" pitchFamily="34" charset="0"/>
              </a:rPr>
              <a:t>    	 Erfahrungsaustausch/Materialaustausch</a:t>
            </a:r>
          </a:p>
          <a:p>
            <a:pPr marL="320040" indent="-320040" eaLnBrk="1" fontAlgn="auto" hangingPunct="1">
              <a:spcAft>
                <a:spcPts val="0"/>
              </a:spcAft>
              <a:buFont typeface="Arial" pitchFamily="34" charset="0"/>
              <a:buChar char="□"/>
              <a:defRPr/>
            </a:pPr>
            <a:r>
              <a:rPr lang="de-DE" dirty="0">
                <a:cs typeface="Arial" pitchFamily="34" charset="0"/>
              </a:rPr>
              <a:t>    	 evtl. gemeinsame Fort- und Weiterbildungen</a:t>
            </a:r>
          </a:p>
          <a:p>
            <a:pPr marL="320040" indent="-320040" eaLnBrk="1" fontAlgn="auto" hangingPunct="1">
              <a:spcAft>
                <a:spcPts val="0"/>
              </a:spcAft>
              <a:buFont typeface="Arial" pitchFamily="34" charset="0"/>
              <a:buChar char="□"/>
              <a:defRPr/>
            </a:pPr>
            <a:r>
              <a:rPr lang="de-DE" dirty="0">
                <a:cs typeface="Arial" pitchFamily="34" charset="0"/>
              </a:rPr>
              <a:t>     	 gemeinsame Elternabende / Elterngespräche </a:t>
            </a:r>
          </a:p>
          <a:p>
            <a:pPr marL="320040" indent="-320040" eaLnBrk="1" fontAlgn="auto" hangingPunct="1">
              <a:spcAft>
                <a:spcPts val="0"/>
              </a:spcAft>
              <a:buFont typeface="Arial" pitchFamily="34" charset="0"/>
              <a:buChar char="□"/>
              <a:defRPr/>
            </a:pPr>
            <a:r>
              <a:rPr lang="de-DE" dirty="0">
                <a:cs typeface="Arial" pitchFamily="34" charset="0"/>
              </a:rPr>
              <a:t>     	 Rücksprache mit den Kindertagesstätten zur Begleitung und Optimierung der</a:t>
            </a:r>
          </a:p>
          <a:p>
            <a:pPr marL="0" indent="0" eaLnBrk="1" fontAlgn="auto" hangingPunct="1">
              <a:spcAft>
                <a:spcPts val="0"/>
              </a:spcAft>
              <a:buNone/>
              <a:defRPr/>
            </a:pPr>
            <a:r>
              <a:rPr lang="de-DE" dirty="0">
                <a:cs typeface="Arial" pitchFamily="34" charset="0"/>
              </a:rPr>
              <a:t>                 Schulvorbereitung</a:t>
            </a:r>
          </a:p>
          <a:p>
            <a:pPr marL="320040" indent="-320040" eaLnBrk="1" fontAlgn="auto" hangingPunct="1">
              <a:spcAft>
                <a:spcPts val="0"/>
              </a:spcAft>
              <a:buFont typeface="Wingdings" pitchFamily="2" charset="2"/>
              <a:buNone/>
              <a:defRPr/>
            </a:pPr>
            <a:endParaRPr lang="de-DE" sz="2200" dirty="0">
              <a:cs typeface="Arial" pitchFamily="34" charset="0"/>
            </a:endParaRPr>
          </a:p>
          <a:p>
            <a:pPr marL="320040" indent="-320040" eaLnBrk="1" fontAlgn="auto" hangingPunct="1">
              <a:spcAft>
                <a:spcPts val="0"/>
              </a:spcAft>
              <a:buFont typeface="Arial" pitchFamily="34" charset="0"/>
              <a:buNone/>
              <a:defRPr/>
            </a:pPr>
            <a:r>
              <a:rPr lang="de-DE" sz="2200" dirty="0">
                <a:cs typeface="Arial" pitchFamily="34" charset="0"/>
              </a:rPr>
              <a:t> </a:t>
            </a:r>
          </a:p>
          <a:p>
            <a:pPr marL="320040" indent="-320040" eaLnBrk="1" fontAlgn="auto" hangingPunct="1">
              <a:spcAft>
                <a:spcPts val="0"/>
              </a:spcAft>
              <a:buFont typeface="Arial" pitchFamily="34" charset="0"/>
              <a:buChar char="•"/>
              <a:defRPr/>
            </a:pPr>
            <a:endParaRPr lang="de-DE" dirty="0">
              <a:latin typeface="Arial" pitchFamily="34" charset="0"/>
              <a:cs typeface="Arial" pitchFamily="34" charset="0"/>
            </a:endParaRPr>
          </a:p>
        </p:txBody>
      </p:sp>
      <p:sp>
        <p:nvSpPr>
          <p:cNvPr id="19460" name="Fußzeilenplatzhalt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de-DE" altLang="de-DE" dirty="0">
                <a:solidFill>
                  <a:schemeClr val="accent2">
                    <a:lumMod val="50000"/>
                  </a:schemeClr>
                </a:solidFill>
              </a:rPr>
              <a:t>Schulprogramm GS Königstein</a:t>
            </a:r>
          </a:p>
        </p:txBody>
      </p:sp>
    </p:spTree>
  </p:cSld>
  <p:clrMapOvr>
    <a:masterClrMapping/>
  </p:clrMapOvr>
  <p:transition advClick="0" advTm="15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a:xfrm>
            <a:off x="611188" y="188913"/>
            <a:ext cx="8153400" cy="990600"/>
          </a:xfrm>
        </p:spPr>
        <p:txBody>
          <a:bodyPr/>
          <a:lstStyle/>
          <a:p>
            <a:pPr algn="ctr" eaLnBrk="1" hangingPunct="1">
              <a:defRPr/>
            </a:pPr>
            <a:r>
              <a:rPr lang="de-DE" altLang="de-DE" sz="2000" dirty="0">
                <a:solidFill>
                  <a:schemeClr val="accent2">
                    <a:lumMod val="50000"/>
                  </a:schemeClr>
                </a:solidFill>
              </a:rPr>
              <a:t>Ziele und zeitliche Festlegungen</a:t>
            </a:r>
            <a:br>
              <a:rPr lang="de-DE" altLang="de-DE" sz="2400" dirty="0">
                <a:solidFill>
                  <a:schemeClr val="accent2">
                    <a:lumMod val="50000"/>
                  </a:schemeClr>
                </a:solidFill>
              </a:rPr>
            </a:br>
            <a:r>
              <a:rPr lang="de-DE" altLang="de-DE" sz="2400" dirty="0">
                <a:solidFill>
                  <a:schemeClr val="accent2">
                    <a:lumMod val="50000"/>
                  </a:schemeClr>
                </a:solidFill>
              </a:rPr>
              <a:t>im Rahmen der Schuleingangsphase</a:t>
            </a:r>
          </a:p>
        </p:txBody>
      </p:sp>
      <p:sp>
        <p:nvSpPr>
          <p:cNvPr id="21507" name="Inhaltsplatzhalter 2"/>
          <p:cNvSpPr>
            <a:spLocks noGrp="1"/>
          </p:cNvSpPr>
          <p:nvPr>
            <p:ph sz="quarter" idx="1"/>
          </p:nvPr>
        </p:nvSpPr>
        <p:spPr>
          <a:xfrm>
            <a:off x="612775" y="1600200"/>
            <a:ext cx="8153400" cy="4495800"/>
          </a:xfrm>
        </p:spPr>
        <p:txBody>
          <a:bodyPr/>
          <a:lstStyle/>
          <a:p>
            <a:pPr eaLnBrk="1" hangingPunct="1">
              <a:buFont typeface="Arial" charset="0"/>
              <a:buNone/>
            </a:pPr>
            <a:r>
              <a:rPr lang="de-DE" altLang="de-DE"/>
              <a:t> </a:t>
            </a:r>
          </a:p>
          <a:p>
            <a:pPr eaLnBrk="1" hangingPunct="1"/>
            <a:endParaRPr lang="de-DE" altLang="de-DE"/>
          </a:p>
          <a:p>
            <a:pPr eaLnBrk="1" hangingPunct="1"/>
            <a:endParaRPr lang="de-DE" altLang="de-DE"/>
          </a:p>
        </p:txBody>
      </p:sp>
      <p:graphicFrame>
        <p:nvGraphicFramePr>
          <p:cNvPr id="5" name="Tabelle 4">
            <a:extLst/>
          </p:cNvPr>
          <p:cNvGraphicFramePr>
            <a:graphicFrameLocks noGrp="1"/>
          </p:cNvGraphicFramePr>
          <p:nvPr>
            <p:extLst>
              <p:ext uri="{D42A27DB-BD31-4B8C-83A1-F6EECF244321}">
                <p14:modId xmlns:p14="http://schemas.microsoft.com/office/powerpoint/2010/main" val="2924962238"/>
              </p:ext>
            </p:extLst>
          </p:nvPr>
        </p:nvGraphicFramePr>
        <p:xfrm>
          <a:off x="684213" y="1700213"/>
          <a:ext cx="7777162" cy="4664074"/>
        </p:xfrm>
        <a:graphic>
          <a:graphicData uri="http://schemas.openxmlformats.org/drawingml/2006/table">
            <a:tbl>
              <a:tblPr firstRow="1" bandRow="1">
                <a:tableStyleId>{5C22544A-7EE6-4342-B048-85BDC9FD1C3A}</a:tableStyleId>
              </a:tblPr>
              <a:tblGrid>
                <a:gridCol w="1799674">
                  <a:extLst>
                    <a:ext uri="{9D8B030D-6E8A-4147-A177-3AD203B41FA5}">
                      <a16:colId xmlns:a16="http://schemas.microsoft.com/office/drawing/2014/main" val="20000"/>
                    </a:ext>
                  </a:extLst>
                </a:gridCol>
                <a:gridCol w="5977488">
                  <a:extLst>
                    <a:ext uri="{9D8B030D-6E8A-4147-A177-3AD203B41FA5}">
                      <a16:colId xmlns:a16="http://schemas.microsoft.com/office/drawing/2014/main" val="20001"/>
                    </a:ext>
                  </a:extLst>
                </a:gridCol>
              </a:tblGrid>
              <a:tr h="396291">
                <a:tc>
                  <a:txBody>
                    <a:bodyPr/>
                    <a:lstStyle/>
                    <a:p>
                      <a:r>
                        <a:rPr lang="de-DE" sz="2000" dirty="0"/>
                        <a:t>Zeitschiene</a:t>
                      </a:r>
                    </a:p>
                  </a:txBody>
                  <a:tcPr marL="91449" marR="91449" marT="45724" marB="45724"/>
                </a:tc>
                <a:tc>
                  <a:txBody>
                    <a:bodyPr/>
                    <a:lstStyle/>
                    <a:p>
                      <a:r>
                        <a:rPr lang="de-DE" sz="2000" dirty="0"/>
                        <a:t>Maßnahmen</a:t>
                      </a:r>
                    </a:p>
                  </a:txBody>
                  <a:tcPr marL="91449" marR="91449" marT="45724" marB="45724"/>
                </a:tc>
                <a:extLst>
                  <a:ext uri="{0D108BD9-81ED-4DB2-BD59-A6C34878D82A}">
                    <a16:rowId xmlns:a16="http://schemas.microsoft.com/office/drawing/2014/main" val="10000"/>
                  </a:ext>
                </a:extLst>
              </a:tr>
              <a:tr h="823071">
                <a:tc>
                  <a:txBody>
                    <a:bodyPr/>
                    <a:lstStyle/>
                    <a:p>
                      <a:r>
                        <a:rPr lang="de-DE" sz="1800" dirty="0"/>
                        <a:t>August/Sept.</a:t>
                      </a:r>
                    </a:p>
                  </a:txBody>
                  <a:tcPr marL="91449" marR="91449" marT="45724" marB="45724"/>
                </a:tc>
                <a:tc>
                  <a:txBody>
                    <a:bodyPr/>
                    <a:lstStyle/>
                    <a:p>
                      <a:r>
                        <a:rPr lang="de-DE" sz="1600" kern="1200" dirty="0">
                          <a:solidFill>
                            <a:schemeClr val="dk1"/>
                          </a:solidFill>
                          <a:latin typeface="+mn-lt"/>
                          <a:ea typeface="+mn-ea"/>
                          <a:cs typeface="+mn-cs"/>
                        </a:rPr>
                        <a:t>-  Absprachen für das neue Schuljahr</a:t>
                      </a:r>
                    </a:p>
                    <a:p>
                      <a:r>
                        <a:rPr lang="de-DE" sz="1600" kern="1200" dirty="0">
                          <a:solidFill>
                            <a:schemeClr val="dk1"/>
                          </a:solidFill>
                          <a:latin typeface="+mn-lt"/>
                          <a:ea typeface="+mn-ea"/>
                          <a:cs typeface="+mn-cs"/>
                        </a:rPr>
                        <a:t>-  Informationsrücklauf der Klassenleiterin</a:t>
                      </a:r>
                      <a:r>
                        <a:rPr lang="de-DE" sz="1600" kern="1200" baseline="0" dirty="0">
                          <a:solidFill>
                            <a:schemeClr val="dk1"/>
                          </a:solidFill>
                          <a:latin typeface="+mn-lt"/>
                          <a:ea typeface="+mn-ea"/>
                          <a:cs typeface="+mn-cs"/>
                        </a:rPr>
                        <a:t> </a:t>
                      </a:r>
                      <a:r>
                        <a:rPr lang="de-DE" sz="1600" kern="1200" dirty="0">
                          <a:solidFill>
                            <a:schemeClr val="dk1"/>
                          </a:solidFill>
                          <a:latin typeface="+mn-lt"/>
                          <a:ea typeface="+mn-ea"/>
                          <a:cs typeface="+mn-cs"/>
                        </a:rPr>
                        <a:t>der neuen 1. Klasse </a:t>
                      </a:r>
                    </a:p>
                    <a:p>
                      <a:r>
                        <a:rPr lang="de-DE" sz="1600" kern="1200" dirty="0">
                          <a:solidFill>
                            <a:schemeClr val="dk1"/>
                          </a:solidFill>
                          <a:latin typeface="+mn-lt"/>
                          <a:ea typeface="+mn-ea"/>
                          <a:cs typeface="+mn-cs"/>
                        </a:rPr>
                        <a:t>-  Schulanmeldung </a:t>
                      </a:r>
                    </a:p>
                  </a:txBody>
                  <a:tcPr marL="91449" marR="91449" marT="45724" marB="45724"/>
                </a:tc>
                <a:extLst>
                  <a:ext uri="{0D108BD9-81ED-4DB2-BD59-A6C34878D82A}">
                    <a16:rowId xmlns:a16="http://schemas.microsoft.com/office/drawing/2014/main" val="10001"/>
                  </a:ext>
                </a:extLst>
              </a:tr>
              <a:tr h="1798570">
                <a:tc>
                  <a:txBody>
                    <a:bodyPr/>
                    <a:lstStyle/>
                    <a:p>
                      <a:r>
                        <a:rPr lang="de-DE" sz="1800" dirty="0"/>
                        <a:t>Okt. bis Dez.</a:t>
                      </a:r>
                    </a:p>
                  </a:txBody>
                  <a:tcPr marL="91449" marR="91449" marT="45724" marB="45724"/>
                </a:tc>
                <a:tc>
                  <a:txBody>
                    <a:bodyPr/>
                    <a:lstStyle/>
                    <a:p>
                      <a:pPr>
                        <a:buFontTx/>
                        <a:buChar char="-"/>
                      </a:pPr>
                      <a:r>
                        <a:rPr lang="de-DE" sz="1600" kern="1200" baseline="0" dirty="0">
                          <a:solidFill>
                            <a:schemeClr val="dk1"/>
                          </a:solidFill>
                          <a:latin typeface="+mn-lt"/>
                          <a:ea typeface="+mn-ea"/>
                          <a:cs typeface="+mn-cs"/>
                        </a:rPr>
                        <a:t>  Kennlernstunde </a:t>
                      </a:r>
                      <a:endParaRPr lang="de-DE" sz="1600" kern="1200" dirty="0">
                        <a:solidFill>
                          <a:schemeClr val="dk1"/>
                        </a:solidFill>
                        <a:latin typeface="+mn-lt"/>
                        <a:ea typeface="+mn-ea"/>
                        <a:cs typeface="+mn-cs"/>
                      </a:endParaRPr>
                    </a:p>
                    <a:p>
                      <a:pPr>
                        <a:buFontTx/>
                        <a:buChar char="-"/>
                      </a:pPr>
                      <a:r>
                        <a:rPr lang="de-DE" sz="1600" kern="1200" baseline="0" dirty="0">
                          <a:solidFill>
                            <a:schemeClr val="dk1"/>
                          </a:solidFill>
                          <a:latin typeface="+mn-lt"/>
                          <a:ea typeface="+mn-ea"/>
                          <a:cs typeface="+mn-cs"/>
                        </a:rPr>
                        <a:t>  </a:t>
                      </a:r>
                      <a:r>
                        <a:rPr lang="de-DE" sz="1600" kern="1200" dirty="0">
                          <a:solidFill>
                            <a:schemeClr val="dk1"/>
                          </a:solidFill>
                          <a:latin typeface="+mn-lt"/>
                          <a:ea typeface="+mn-ea"/>
                          <a:cs typeface="+mn-cs"/>
                        </a:rPr>
                        <a:t>amtsärztliche Untersuchung</a:t>
                      </a:r>
                    </a:p>
                    <a:p>
                      <a:pPr>
                        <a:buFontTx/>
                        <a:buChar char="-"/>
                      </a:pPr>
                      <a:r>
                        <a:rPr lang="de-DE" sz="1600" kern="1200" dirty="0">
                          <a:solidFill>
                            <a:schemeClr val="dk1"/>
                          </a:solidFill>
                          <a:latin typeface="+mn-lt"/>
                          <a:ea typeface="+mn-ea"/>
                          <a:cs typeface="+mn-cs"/>
                        </a:rPr>
                        <a:t>  Austausch über die gewonnenen Erkenntnisse und das weitere</a:t>
                      </a:r>
                    </a:p>
                    <a:p>
                      <a:pPr>
                        <a:buFontTx/>
                        <a:buNone/>
                      </a:pPr>
                      <a:r>
                        <a:rPr lang="de-DE" sz="1600" kern="1200" dirty="0">
                          <a:solidFill>
                            <a:schemeClr val="dk1"/>
                          </a:solidFill>
                          <a:latin typeface="+mn-lt"/>
                          <a:ea typeface="+mn-ea"/>
                          <a:cs typeface="+mn-cs"/>
                        </a:rPr>
                        <a:t>   pädagogische</a:t>
                      </a:r>
                      <a:r>
                        <a:rPr lang="de-DE" sz="1600" kern="1200" baseline="0" dirty="0">
                          <a:solidFill>
                            <a:schemeClr val="dk1"/>
                          </a:solidFill>
                          <a:latin typeface="+mn-lt"/>
                          <a:ea typeface="+mn-ea"/>
                          <a:cs typeface="+mn-cs"/>
                        </a:rPr>
                        <a:t> Vorgehen</a:t>
                      </a:r>
                    </a:p>
                    <a:p>
                      <a:pPr>
                        <a:buFontTx/>
                        <a:buChar char="-"/>
                      </a:pPr>
                      <a:r>
                        <a:rPr lang="de-DE" sz="1600" kern="1200" baseline="0" dirty="0">
                          <a:solidFill>
                            <a:schemeClr val="dk1"/>
                          </a:solidFill>
                          <a:latin typeface="+mn-lt"/>
                          <a:ea typeface="+mn-ea"/>
                          <a:cs typeface="+mn-cs"/>
                        </a:rPr>
                        <a:t>  Beratung der Eltern zur Ausschöpfung von vorschulischen</a:t>
                      </a:r>
                    </a:p>
                    <a:p>
                      <a:pPr>
                        <a:buFontTx/>
                        <a:buNone/>
                      </a:pPr>
                      <a:r>
                        <a:rPr lang="de-DE" sz="1600" kern="1200" baseline="0" dirty="0">
                          <a:solidFill>
                            <a:schemeClr val="dk1"/>
                          </a:solidFill>
                          <a:latin typeface="+mn-lt"/>
                          <a:ea typeface="+mn-ea"/>
                          <a:cs typeface="+mn-cs"/>
                        </a:rPr>
                        <a:t>   Fördermöglichkeiten  </a:t>
                      </a:r>
                      <a:br>
                        <a:rPr lang="de-DE" sz="1600" kern="1200" dirty="0">
                          <a:solidFill>
                            <a:schemeClr val="dk1"/>
                          </a:solidFill>
                          <a:latin typeface="+mn-lt"/>
                          <a:ea typeface="+mn-ea"/>
                          <a:cs typeface="+mn-cs"/>
                        </a:rPr>
                      </a:br>
                      <a:endParaRPr lang="de-DE" sz="1600" kern="1200" dirty="0">
                        <a:solidFill>
                          <a:schemeClr val="dk1"/>
                        </a:solidFill>
                        <a:latin typeface="+mn-lt"/>
                        <a:ea typeface="+mn-ea"/>
                        <a:cs typeface="+mn-cs"/>
                      </a:endParaRPr>
                    </a:p>
                  </a:txBody>
                  <a:tcPr marL="91449" marR="91449" marT="45724" marB="45724"/>
                </a:tc>
                <a:extLst>
                  <a:ext uri="{0D108BD9-81ED-4DB2-BD59-A6C34878D82A}">
                    <a16:rowId xmlns:a16="http://schemas.microsoft.com/office/drawing/2014/main" val="10002"/>
                  </a:ext>
                </a:extLst>
              </a:tr>
              <a:tr h="823071">
                <a:tc>
                  <a:txBody>
                    <a:bodyPr/>
                    <a:lstStyle/>
                    <a:p>
                      <a:r>
                        <a:rPr lang="de-DE" sz="1800" dirty="0"/>
                        <a:t>April bis Juli</a:t>
                      </a:r>
                    </a:p>
                  </a:txBody>
                  <a:tcPr marL="91449" marR="91449" marT="45724" marB="45724"/>
                </a:tc>
                <a:tc>
                  <a:txBody>
                    <a:bodyPr/>
                    <a:lstStyle/>
                    <a:p>
                      <a:pPr>
                        <a:buFontTx/>
                        <a:buChar char="-"/>
                      </a:pPr>
                      <a:r>
                        <a:rPr lang="de-DE" sz="1600" dirty="0"/>
                        <a:t>  Besuche der angehenden Schulanfänger in  der Schule </a:t>
                      </a:r>
                    </a:p>
                    <a:p>
                      <a:pPr>
                        <a:buFontTx/>
                        <a:buNone/>
                      </a:pPr>
                      <a:r>
                        <a:rPr lang="de-DE" sz="1600" dirty="0"/>
                        <a:t>   zu vorschulischen Projekten</a:t>
                      </a:r>
                    </a:p>
                    <a:p>
                      <a:pPr>
                        <a:buFontTx/>
                        <a:buNone/>
                      </a:pPr>
                      <a:r>
                        <a:rPr lang="de-DE" sz="1600" dirty="0"/>
                        <a:t>-  1. Elternabend für neue erste Klasse</a:t>
                      </a:r>
                    </a:p>
                  </a:txBody>
                  <a:tcPr marL="91449" marR="91449" marT="45724" marB="45724"/>
                </a:tc>
                <a:extLst>
                  <a:ext uri="{0D108BD9-81ED-4DB2-BD59-A6C34878D82A}">
                    <a16:rowId xmlns:a16="http://schemas.microsoft.com/office/drawing/2014/main" val="10003"/>
                  </a:ext>
                </a:extLst>
              </a:tr>
              <a:tr h="823071">
                <a:tc>
                  <a:txBody>
                    <a:bodyPr/>
                    <a:lstStyle/>
                    <a:p>
                      <a:r>
                        <a:rPr lang="de-DE" sz="1800" dirty="0"/>
                        <a:t>Mai</a:t>
                      </a:r>
                    </a:p>
                  </a:txBody>
                  <a:tcPr marL="91449" marR="91449" marT="45724" marB="45724"/>
                </a:tc>
                <a:tc>
                  <a:txBody>
                    <a:bodyPr/>
                    <a:lstStyle/>
                    <a:p>
                      <a:pPr>
                        <a:buFontTx/>
                        <a:buChar char="-"/>
                      </a:pPr>
                      <a:r>
                        <a:rPr lang="de-DE" sz="1600" kern="1200" dirty="0">
                          <a:solidFill>
                            <a:schemeClr val="dk1"/>
                          </a:solidFill>
                          <a:latin typeface="+mn-lt"/>
                          <a:ea typeface="+mn-ea"/>
                          <a:cs typeface="+mn-cs"/>
                        </a:rPr>
                        <a:t>  Elternabend</a:t>
                      </a:r>
                      <a:r>
                        <a:rPr lang="de-DE" sz="1600" kern="1200" baseline="0" dirty="0">
                          <a:solidFill>
                            <a:schemeClr val="dk1"/>
                          </a:solidFill>
                          <a:latin typeface="+mn-lt"/>
                          <a:ea typeface="+mn-ea"/>
                          <a:cs typeface="+mn-cs"/>
                        </a:rPr>
                        <a:t> in der Vorschulgruppe zur Erläuterung der</a:t>
                      </a:r>
                    </a:p>
                    <a:p>
                      <a:pPr>
                        <a:buFontTx/>
                        <a:buNone/>
                      </a:pPr>
                      <a:r>
                        <a:rPr lang="de-DE" sz="1600" kern="1200" baseline="0" dirty="0">
                          <a:solidFill>
                            <a:schemeClr val="dk1"/>
                          </a:solidFill>
                          <a:latin typeface="+mn-lt"/>
                          <a:ea typeface="+mn-ea"/>
                          <a:cs typeface="+mn-cs"/>
                        </a:rPr>
                        <a:t>   Schuleingangsphase</a:t>
                      </a:r>
                    </a:p>
                    <a:p>
                      <a:pPr>
                        <a:buFontTx/>
                        <a:buNone/>
                      </a:pPr>
                      <a:r>
                        <a:rPr lang="de-DE" sz="1600" kern="1200" baseline="0" dirty="0">
                          <a:solidFill>
                            <a:schemeClr val="dk1"/>
                          </a:solidFill>
                          <a:latin typeface="+mn-lt"/>
                          <a:ea typeface="+mn-ea"/>
                          <a:cs typeface="+mn-cs"/>
                        </a:rPr>
                        <a:t>  </a:t>
                      </a:r>
                      <a:endParaRPr lang="de-DE" sz="1600" dirty="0"/>
                    </a:p>
                  </a:txBody>
                  <a:tcPr marL="91449" marR="91449" marT="45724" marB="45724"/>
                </a:tc>
                <a:extLst>
                  <a:ext uri="{0D108BD9-81ED-4DB2-BD59-A6C34878D82A}">
                    <a16:rowId xmlns:a16="http://schemas.microsoft.com/office/drawing/2014/main" val="10004"/>
                  </a:ext>
                </a:extLst>
              </a:tr>
            </a:tbl>
          </a:graphicData>
        </a:graphic>
      </p:graphicFrame>
      <p:sp>
        <p:nvSpPr>
          <p:cNvPr id="20504" name="Fußzeilenplatzhalter 5"/>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de-DE" altLang="de-DE" dirty="0">
                <a:solidFill>
                  <a:schemeClr val="accent2">
                    <a:lumMod val="50000"/>
                  </a:schemeClr>
                </a:solidFill>
              </a:rPr>
              <a:t>Schulprogramm GS Königstein</a:t>
            </a:r>
          </a:p>
        </p:txBody>
      </p:sp>
    </p:spTree>
  </p:cSld>
  <p:clrMapOvr>
    <a:masterClrMapping/>
  </p:clrMapOvr>
  <p:transition advClick="0" advTm="15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a:xfrm>
            <a:off x="612775" y="228600"/>
            <a:ext cx="8153400" cy="990600"/>
          </a:xfrm>
        </p:spPr>
        <p:txBody>
          <a:bodyPr/>
          <a:lstStyle/>
          <a:p>
            <a:pPr eaLnBrk="1" hangingPunct="1">
              <a:defRPr/>
            </a:pPr>
            <a:r>
              <a:rPr lang="de-DE" altLang="de-DE" dirty="0"/>
              <a:t>  </a:t>
            </a:r>
            <a:r>
              <a:rPr lang="de-DE" altLang="de-DE" dirty="0">
                <a:solidFill>
                  <a:schemeClr val="accent2">
                    <a:lumMod val="50000"/>
                  </a:schemeClr>
                </a:solidFill>
              </a:rPr>
              <a:t>9. Erziehungspartnerschaft</a:t>
            </a:r>
          </a:p>
        </p:txBody>
      </p:sp>
      <p:sp>
        <p:nvSpPr>
          <p:cNvPr id="22531" name="Inhaltsplatzhalter 2"/>
          <p:cNvSpPr>
            <a:spLocks noGrp="1"/>
          </p:cNvSpPr>
          <p:nvPr>
            <p:ph sz="quarter" idx="1"/>
          </p:nvPr>
        </p:nvSpPr>
        <p:spPr>
          <a:xfrm>
            <a:off x="612775" y="1600200"/>
            <a:ext cx="8153400" cy="4495800"/>
          </a:xfrm>
        </p:spPr>
        <p:txBody>
          <a:bodyPr/>
          <a:lstStyle/>
          <a:p>
            <a:pPr eaLnBrk="1" hangingPunct="1"/>
            <a:r>
              <a:rPr lang="de-DE" altLang="de-DE" sz="2400" dirty="0"/>
              <a:t>Der Bildungs- und Erziehungsprozess in der GS kann nur erfolgreich sein, wenn Eltern und Lehrer </a:t>
            </a:r>
            <a:r>
              <a:rPr lang="de-DE" altLang="de-DE" sz="2400" b="1" dirty="0"/>
              <a:t>gemeinsam</a:t>
            </a:r>
            <a:r>
              <a:rPr lang="de-DE" altLang="de-DE" sz="2400" dirty="0"/>
              <a:t> Verantwortung für diesen übernehmen.</a:t>
            </a:r>
            <a:endParaRPr lang="de-DE" altLang="de-DE" sz="1600" dirty="0"/>
          </a:p>
          <a:p>
            <a:pPr eaLnBrk="1" hangingPunct="1"/>
            <a:r>
              <a:rPr lang="de-DE" altLang="de-DE" sz="2000" b="1" dirty="0"/>
              <a:t>Umsetzung:    </a:t>
            </a:r>
            <a:r>
              <a:rPr lang="de-DE" altLang="de-DE" sz="2000" dirty="0"/>
              <a:t>- </a:t>
            </a:r>
            <a:r>
              <a:rPr lang="de-DE" altLang="de-DE" sz="1800" b="1" dirty="0"/>
              <a:t>Eltern- Lehrergespräche</a:t>
            </a:r>
            <a:r>
              <a:rPr lang="de-DE" altLang="de-DE" sz="1800" dirty="0"/>
              <a:t> zur Beratung in      </a:t>
            </a:r>
          </a:p>
          <a:p>
            <a:pPr eaLnBrk="1" hangingPunct="1">
              <a:buFont typeface="Wingdings" pitchFamily="2" charset="2"/>
              <a:buNone/>
            </a:pPr>
            <a:r>
              <a:rPr lang="de-DE" altLang="de-DE" sz="1800" dirty="0"/>
              <a:t>                               Erziehungs- und Bildungsfragen                                      </a:t>
            </a:r>
          </a:p>
          <a:p>
            <a:pPr eaLnBrk="1" hangingPunct="1">
              <a:buFont typeface="Wingdings" pitchFamily="2" charset="2"/>
              <a:buNone/>
            </a:pPr>
            <a:r>
              <a:rPr lang="de-DE" altLang="de-DE" sz="1800" dirty="0"/>
              <a:t>                             - </a:t>
            </a:r>
            <a:r>
              <a:rPr lang="de-DE" altLang="de-DE" sz="1800" b="1" dirty="0"/>
              <a:t>Eltern- Lehrer- </a:t>
            </a:r>
            <a:r>
              <a:rPr lang="de-DE" altLang="de-DE" sz="1800" b="1" dirty="0" err="1"/>
              <a:t>Kindgespräche</a:t>
            </a:r>
            <a:r>
              <a:rPr lang="de-DE" altLang="de-DE" sz="1800" b="1" dirty="0"/>
              <a:t> </a:t>
            </a:r>
            <a:r>
              <a:rPr lang="de-DE" altLang="de-DE" sz="1800" dirty="0"/>
              <a:t>zur gemeinsamen </a:t>
            </a:r>
          </a:p>
          <a:p>
            <a:pPr eaLnBrk="1" hangingPunct="1">
              <a:buFont typeface="Wingdings" pitchFamily="2" charset="2"/>
              <a:buNone/>
            </a:pPr>
            <a:r>
              <a:rPr lang="de-DE" altLang="de-DE" sz="1800" dirty="0"/>
              <a:t>                               Reflexion des Erreichten und Setzen von realistischen  </a:t>
            </a:r>
          </a:p>
          <a:p>
            <a:pPr eaLnBrk="1" hangingPunct="1">
              <a:buFont typeface="Wingdings" pitchFamily="2" charset="2"/>
              <a:buNone/>
            </a:pPr>
            <a:r>
              <a:rPr lang="de-DE" altLang="de-DE" sz="1800" dirty="0"/>
              <a:t>                               Zielen</a:t>
            </a:r>
          </a:p>
          <a:p>
            <a:pPr eaLnBrk="1" hangingPunct="1">
              <a:buFont typeface="Wingdings" pitchFamily="2" charset="2"/>
              <a:buNone/>
            </a:pPr>
            <a:r>
              <a:rPr lang="de-DE" altLang="de-DE" sz="1800" dirty="0"/>
              <a:t>   </a:t>
            </a:r>
            <a:endParaRPr lang="de-DE" altLang="de-DE" dirty="0"/>
          </a:p>
        </p:txBody>
      </p:sp>
      <p:sp>
        <p:nvSpPr>
          <p:cNvPr id="21508" name="Fußzeilenplatzhalt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de-DE" altLang="de-DE" dirty="0">
                <a:solidFill>
                  <a:schemeClr val="accent2">
                    <a:lumMod val="50000"/>
                  </a:schemeClr>
                </a:solidFill>
              </a:rPr>
              <a:t>Schulprogramm GS Königstein</a:t>
            </a:r>
          </a:p>
        </p:txBody>
      </p:sp>
    </p:spTree>
  </p:cSld>
  <p:clrMapOvr>
    <a:masterClrMapping/>
  </p:clrMapOvr>
  <p:transition advClick="0" advTm="15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a:xfrm>
            <a:off x="612775" y="228600"/>
            <a:ext cx="8153400" cy="990600"/>
          </a:xfrm>
        </p:spPr>
        <p:txBody>
          <a:bodyPr/>
          <a:lstStyle/>
          <a:p>
            <a:pPr eaLnBrk="1" hangingPunct="1">
              <a:defRPr/>
            </a:pPr>
            <a:r>
              <a:rPr lang="de-DE" altLang="de-DE" dirty="0">
                <a:solidFill>
                  <a:schemeClr val="accent2">
                    <a:lumMod val="50000"/>
                  </a:schemeClr>
                </a:solidFill>
              </a:rPr>
              <a:t>10. Bildungsberatung Klasse 3</a:t>
            </a:r>
          </a:p>
        </p:txBody>
      </p:sp>
      <p:graphicFrame>
        <p:nvGraphicFramePr>
          <p:cNvPr id="4" name="Inhaltsplatzhalter 3">
            <a:extLst/>
          </p:cNvPr>
          <p:cNvGraphicFramePr>
            <a:graphicFrameLocks noGrp="1"/>
          </p:cNvGraphicFramePr>
          <p:nvPr>
            <p:ph sz="quarter" idx="1"/>
            <p:extLst>
              <p:ext uri="{D42A27DB-BD31-4B8C-83A1-F6EECF244321}">
                <p14:modId xmlns:p14="http://schemas.microsoft.com/office/powerpoint/2010/main" val="1832689972"/>
              </p:ext>
            </p:extLst>
          </p:nvPr>
        </p:nvGraphicFramePr>
        <p:xfrm>
          <a:off x="250825" y="1628775"/>
          <a:ext cx="8569325" cy="4608512"/>
        </p:xfrm>
        <a:graphic>
          <a:graphicData uri="http://schemas.openxmlformats.org/drawingml/2006/table">
            <a:tbl>
              <a:tblPr firstRow="1" bandRow="1">
                <a:tableStyleId>{5C22544A-7EE6-4342-B048-85BDC9FD1C3A}</a:tableStyleId>
              </a:tblPr>
              <a:tblGrid>
                <a:gridCol w="1658925">
                  <a:extLst>
                    <a:ext uri="{9D8B030D-6E8A-4147-A177-3AD203B41FA5}">
                      <a16:colId xmlns:a16="http://schemas.microsoft.com/office/drawing/2014/main" val="20000"/>
                    </a:ext>
                  </a:extLst>
                </a:gridCol>
                <a:gridCol w="4986995">
                  <a:extLst>
                    <a:ext uri="{9D8B030D-6E8A-4147-A177-3AD203B41FA5}">
                      <a16:colId xmlns:a16="http://schemas.microsoft.com/office/drawing/2014/main" val="20001"/>
                    </a:ext>
                  </a:extLst>
                </a:gridCol>
                <a:gridCol w="1923405">
                  <a:extLst>
                    <a:ext uri="{9D8B030D-6E8A-4147-A177-3AD203B41FA5}">
                      <a16:colId xmlns:a16="http://schemas.microsoft.com/office/drawing/2014/main" val="20002"/>
                    </a:ext>
                  </a:extLst>
                </a:gridCol>
              </a:tblGrid>
              <a:tr h="437742">
                <a:tc>
                  <a:txBody>
                    <a:bodyPr/>
                    <a:lstStyle/>
                    <a:p>
                      <a:pPr algn="l"/>
                      <a:r>
                        <a:rPr lang="de-DE" sz="1800" dirty="0"/>
                        <a:t>Zeitschiene</a:t>
                      </a:r>
                    </a:p>
                  </a:txBody>
                  <a:tcPr marL="91445" marR="91445" marT="45715" marB="45715"/>
                </a:tc>
                <a:tc>
                  <a:txBody>
                    <a:bodyPr/>
                    <a:lstStyle/>
                    <a:p>
                      <a:pPr algn="l"/>
                      <a:r>
                        <a:rPr lang="de-DE" sz="1800" dirty="0"/>
                        <a:t>Inhalte</a:t>
                      </a:r>
                    </a:p>
                  </a:txBody>
                  <a:tcPr marL="91445" marR="91445" marT="45715" marB="45715"/>
                </a:tc>
                <a:tc>
                  <a:txBody>
                    <a:bodyPr/>
                    <a:lstStyle/>
                    <a:p>
                      <a:pPr algn="l"/>
                      <a:r>
                        <a:rPr lang="de-DE" sz="1800" dirty="0"/>
                        <a:t>Verantwortlicher</a:t>
                      </a:r>
                    </a:p>
                  </a:txBody>
                  <a:tcPr marL="91445" marR="91445" marT="45715" marB="45715"/>
                </a:tc>
                <a:extLst>
                  <a:ext uri="{0D108BD9-81ED-4DB2-BD59-A6C34878D82A}">
                    <a16:rowId xmlns:a16="http://schemas.microsoft.com/office/drawing/2014/main" val="10000"/>
                  </a:ext>
                </a:extLst>
              </a:tr>
              <a:tr h="904398">
                <a:tc>
                  <a:txBody>
                    <a:bodyPr/>
                    <a:lstStyle/>
                    <a:p>
                      <a:pPr algn="l"/>
                      <a:r>
                        <a:rPr lang="de-DE" sz="1400" dirty="0">
                          <a:latin typeface="+mn-lt"/>
                        </a:rPr>
                        <a:t>Februar</a:t>
                      </a:r>
                    </a:p>
                  </a:txBody>
                  <a:tcPr marL="91445" marR="91445" marT="45715" marB="45715"/>
                </a:tc>
                <a:tc>
                  <a:txBody>
                    <a:bodyPr/>
                    <a:lstStyle/>
                    <a:p>
                      <a:pPr algn="l"/>
                      <a:r>
                        <a:rPr lang="de-DE" sz="1400" b="1" dirty="0">
                          <a:latin typeface="+mn-lt"/>
                        </a:rPr>
                        <a:t>Klassenkonferenz</a:t>
                      </a:r>
                    </a:p>
                    <a:p>
                      <a:pPr algn="l"/>
                      <a:r>
                        <a:rPr lang="de-DE" sz="1400" dirty="0">
                          <a:latin typeface="+mn-lt"/>
                        </a:rPr>
                        <a:t>Verständigung</a:t>
                      </a:r>
                      <a:r>
                        <a:rPr lang="de-DE" sz="1400" baseline="0" dirty="0">
                          <a:latin typeface="+mn-lt"/>
                        </a:rPr>
                        <a:t> der FL über eine mögliche geeignete Schulform des Schülers</a:t>
                      </a:r>
                      <a:endParaRPr lang="de-DE" sz="1400" dirty="0">
                        <a:latin typeface="+mn-lt"/>
                      </a:endParaRPr>
                    </a:p>
                  </a:txBody>
                  <a:tcPr marL="91445" marR="91445" marT="45715" marB="45715"/>
                </a:tc>
                <a:tc>
                  <a:txBody>
                    <a:bodyPr/>
                    <a:lstStyle/>
                    <a:p>
                      <a:pPr algn="l"/>
                      <a:r>
                        <a:rPr lang="de-DE" sz="1200" dirty="0"/>
                        <a:t>SL</a:t>
                      </a:r>
                    </a:p>
                  </a:txBody>
                  <a:tcPr marL="91445" marR="91445" marT="45715" marB="45715"/>
                </a:tc>
                <a:extLst>
                  <a:ext uri="{0D108BD9-81ED-4DB2-BD59-A6C34878D82A}">
                    <a16:rowId xmlns:a16="http://schemas.microsoft.com/office/drawing/2014/main" val="10001"/>
                  </a:ext>
                </a:extLst>
              </a:tr>
              <a:tr h="1280043">
                <a:tc>
                  <a:txBody>
                    <a:bodyPr/>
                    <a:lstStyle/>
                    <a:p>
                      <a:pPr algn="l"/>
                      <a:r>
                        <a:rPr lang="de-DE" sz="1400" dirty="0">
                          <a:latin typeface="+mn-lt"/>
                        </a:rPr>
                        <a:t>Februar- Juni</a:t>
                      </a:r>
                    </a:p>
                  </a:txBody>
                  <a:tcPr marL="91445" marR="91445" marT="45715" marB="45715"/>
                </a:tc>
                <a:tc>
                  <a:txBody>
                    <a:bodyPr/>
                    <a:lstStyle/>
                    <a:p>
                      <a:pPr algn="l">
                        <a:buFont typeface="Arial" pitchFamily="34" charset="0"/>
                        <a:buNone/>
                      </a:pPr>
                      <a:r>
                        <a:rPr lang="de-DE" sz="1400" b="1" dirty="0">
                          <a:latin typeface="+mn-lt"/>
                        </a:rPr>
                        <a:t>1. Beratungsgespräch mit den Eltern</a:t>
                      </a:r>
                    </a:p>
                    <a:p>
                      <a:pPr algn="l">
                        <a:buFont typeface="Arial" pitchFamily="34" charset="0"/>
                        <a:buChar char="•"/>
                      </a:pPr>
                      <a:r>
                        <a:rPr lang="de-DE" sz="1400" dirty="0">
                          <a:latin typeface="+mn-lt"/>
                        </a:rPr>
                        <a:t> Austausch zum Entwicklungsstand</a:t>
                      </a:r>
                      <a:r>
                        <a:rPr lang="de-DE" sz="1400" baseline="0" dirty="0">
                          <a:latin typeface="+mn-lt"/>
                        </a:rPr>
                        <a:t> ihrer Kinder </a:t>
                      </a:r>
                    </a:p>
                    <a:p>
                      <a:pPr algn="l">
                        <a:buFont typeface="Arial" pitchFamily="34" charset="0"/>
                        <a:buChar char="•"/>
                      </a:pPr>
                      <a:r>
                        <a:rPr lang="de-DE" sz="1400" baseline="0" dirty="0">
                          <a:latin typeface="+mn-lt"/>
                        </a:rPr>
                        <a:t> Treffen einer Bildungsvereinbarung </a:t>
                      </a:r>
                    </a:p>
                    <a:p>
                      <a:pPr algn="l">
                        <a:buFont typeface="Arial" pitchFamily="34" charset="0"/>
                        <a:buChar char="•"/>
                      </a:pPr>
                      <a:r>
                        <a:rPr lang="de-DE" sz="1400" baseline="0" dirty="0">
                          <a:latin typeface="+mn-lt"/>
                        </a:rPr>
                        <a:t> Dokumentation</a:t>
                      </a:r>
                    </a:p>
                  </a:txBody>
                  <a:tcPr marL="91445" marR="91445" marT="45715" marB="45715"/>
                </a:tc>
                <a:tc>
                  <a:txBody>
                    <a:bodyPr/>
                    <a:lstStyle/>
                    <a:p>
                      <a:pPr algn="l"/>
                      <a:r>
                        <a:rPr lang="de-DE" sz="1200" dirty="0"/>
                        <a:t>KL</a:t>
                      </a:r>
                    </a:p>
                  </a:txBody>
                  <a:tcPr marL="91445" marR="91445" marT="45715" marB="45715"/>
                </a:tc>
                <a:extLst>
                  <a:ext uri="{0D108BD9-81ED-4DB2-BD59-A6C34878D82A}">
                    <a16:rowId xmlns:a16="http://schemas.microsoft.com/office/drawing/2014/main" val="10002"/>
                  </a:ext>
                </a:extLst>
              </a:tr>
              <a:tr h="1986329">
                <a:tc>
                  <a:txBody>
                    <a:bodyPr/>
                    <a:lstStyle/>
                    <a:p>
                      <a:pPr algn="l"/>
                      <a:r>
                        <a:rPr lang="de-DE" sz="1400" dirty="0">
                          <a:latin typeface="+mn-lt"/>
                        </a:rPr>
                        <a:t>April/ Mai</a:t>
                      </a:r>
                    </a:p>
                  </a:txBody>
                  <a:tcPr marL="91445" marR="91445" marT="45715" marB="45715"/>
                </a:tc>
                <a:tc>
                  <a:txBody>
                    <a:bodyPr/>
                    <a:lstStyle/>
                    <a:p>
                      <a:pPr algn="l"/>
                      <a:r>
                        <a:rPr lang="de-DE" sz="1400" b="1" dirty="0">
                          <a:latin typeface="+mn-lt"/>
                        </a:rPr>
                        <a:t>Informationselternabend </a:t>
                      </a:r>
                    </a:p>
                    <a:p>
                      <a:pPr algn="l">
                        <a:buFont typeface="Arial" pitchFamily="34" charset="0"/>
                        <a:buChar char="•"/>
                      </a:pPr>
                      <a:r>
                        <a:rPr lang="de-DE" sz="1400" dirty="0">
                          <a:latin typeface="+mn-lt"/>
                        </a:rPr>
                        <a:t> Bildungsauftrag</a:t>
                      </a:r>
                      <a:r>
                        <a:rPr lang="de-DE" sz="1400" baseline="0" dirty="0">
                          <a:latin typeface="+mn-lt"/>
                        </a:rPr>
                        <a:t> sowie  Leistungsanforderungen der OS und </a:t>
                      </a:r>
                    </a:p>
                    <a:p>
                      <a:pPr algn="l">
                        <a:buFont typeface="Arial" pitchFamily="34" charset="0"/>
                        <a:buNone/>
                      </a:pPr>
                      <a:r>
                        <a:rPr lang="de-DE" sz="1400" baseline="0" dirty="0">
                          <a:latin typeface="+mn-lt"/>
                        </a:rPr>
                        <a:t>  Gymnasien</a:t>
                      </a:r>
                    </a:p>
                    <a:p>
                      <a:pPr algn="l">
                        <a:buFont typeface="Arial" pitchFamily="34" charset="0"/>
                        <a:buChar char="•"/>
                      </a:pPr>
                      <a:r>
                        <a:rPr lang="de-DE" sz="1400" baseline="0" dirty="0">
                          <a:latin typeface="+mn-lt"/>
                        </a:rPr>
                        <a:t> Kriterien für die Erteilung der Bildungsempfehlung</a:t>
                      </a:r>
                    </a:p>
                    <a:p>
                      <a:pPr algn="l">
                        <a:buFont typeface="Arial" pitchFamily="34" charset="0"/>
                        <a:buChar char="•"/>
                      </a:pPr>
                      <a:r>
                        <a:rPr lang="de-DE" sz="1400" baseline="0" dirty="0">
                          <a:latin typeface="+mn-lt"/>
                        </a:rPr>
                        <a:t> Durchlässigkeit des sächs. Schulsystems</a:t>
                      </a:r>
                    </a:p>
                    <a:p>
                      <a:pPr algn="l">
                        <a:buFont typeface="Arial" pitchFamily="34" charset="0"/>
                        <a:buChar char="•"/>
                      </a:pPr>
                      <a:r>
                        <a:rPr lang="de-DE" sz="1400" baseline="0" dirty="0">
                          <a:latin typeface="+mn-lt"/>
                        </a:rPr>
                        <a:t> Anschlussfähigkeit- Möglichkeiten zum Erwerb der </a:t>
                      </a:r>
                    </a:p>
                    <a:p>
                      <a:pPr algn="l">
                        <a:buFont typeface="Arial" pitchFamily="34" charset="0"/>
                        <a:buNone/>
                      </a:pPr>
                      <a:r>
                        <a:rPr lang="de-DE" sz="1400" baseline="0" dirty="0">
                          <a:latin typeface="+mn-lt"/>
                        </a:rPr>
                        <a:t>  Hochschulreife im Anschluss an den Realschulabschluss</a:t>
                      </a:r>
                    </a:p>
                    <a:p>
                      <a:pPr algn="l">
                        <a:buFont typeface="Arial" pitchFamily="34" charset="0"/>
                        <a:buChar char="•"/>
                      </a:pPr>
                      <a:endParaRPr lang="de-DE" sz="1400" dirty="0">
                        <a:latin typeface="+mn-lt"/>
                      </a:endParaRPr>
                    </a:p>
                  </a:txBody>
                  <a:tcPr marL="91445" marR="91445" marT="45715" marB="45715"/>
                </a:tc>
                <a:tc>
                  <a:txBody>
                    <a:bodyPr/>
                    <a:lstStyle/>
                    <a:p>
                      <a:pPr algn="l"/>
                      <a:r>
                        <a:rPr lang="de-DE" sz="1200" dirty="0"/>
                        <a:t>SL</a:t>
                      </a:r>
                    </a:p>
                  </a:txBody>
                  <a:tcPr marL="91445" marR="91445" marT="45715" marB="45715"/>
                </a:tc>
                <a:extLst>
                  <a:ext uri="{0D108BD9-81ED-4DB2-BD59-A6C34878D82A}">
                    <a16:rowId xmlns:a16="http://schemas.microsoft.com/office/drawing/2014/main" val="10003"/>
                  </a:ext>
                </a:extLst>
              </a:tr>
            </a:tbl>
          </a:graphicData>
        </a:graphic>
      </p:graphicFrame>
      <p:sp>
        <p:nvSpPr>
          <p:cNvPr id="22553" name="Fußzeilenplatzhalt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de-DE" altLang="de-DE" dirty="0">
                <a:solidFill>
                  <a:schemeClr val="accent2">
                    <a:lumMod val="50000"/>
                  </a:schemeClr>
                </a:solidFill>
              </a:rPr>
              <a:t>Schulprogramm GS Königstein</a:t>
            </a:r>
          </a:p>
        </p:txBody>
      </p:sp>
    </p:spTree>
  </p:cSld>
  <p:clrMapOvr>
    <a:masterClrMapping/>
  </p:clrMapOvr>
  <p:transition advClick="0" advTm="15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a:xfrm>
            <a:off x="612775" y="228600"/>
            <a:ext cx="8153400" cy="990600"/>
          </a:xfrm>
        </p:spPr>
        <p:txBody>
          <a:bodyPr/>
          <a:lstStyle/>
          <a:p>
            <a:pPr eaLnBrk="1" hangingPunct="1">
              <a:defRPr/>
            </a:pPr>
            <a:r>
              <a:rPr lang="de-DE" altLang="de-DE" dirty="0">
                <a:solidFill>
                  <a:schemeClr val="accent2">
                    <a:lumMod val="50000"/>
                  </a:schemeClr>
                </a:solidFill>
              </a:rPr>
              <a:t>Bildungsberatung Klasse 4</a:t>
            </a:r>
          </a:p>
        </p:txBody>
      </p:sp>
      <p:graphicFrame>
        <p:nvGraphicFramePr>
          <p:cNvPr id="4" name="Inhaltsplatzhalter 3">
            <a:extLst/>
          </p:cNvPr>
          <p:cNvGraphicFramePr>
            <a:graphicFrameLocks noGrp="1"/>
          </p:cNvGraphicFramePr>
          <p:nvPr>
            <p:ph sz="quarter" idx="1"/>
            <p:extLst>
              <p:ext uri="{D42A27DB-BD31-4B8C-83A1-F6EECF244321}">
                <p14:modId xmlns:p14="http://schemas.microsoft.com/office/powerpoint/2010/main" val="1087631885"/>
              </p:ext>
            </p:extLst>
          </p:nvPr>
        </p:nvGraphicFramePr>
        <p:xfrm>
          <a:off x="609600" y="1484783"/>
          <a:ext cx="8153400" cy="5091145"/>
        </p:xfrm>
        <a:graphic>
          <a:graphicData uri="http://schemas.openxmlformats.org/drawingml/2006/table">
            <a:tbl>
              <a:tblPr firstRow="1" bandRow="1">
                <a:tableStyleId>{5C22544A-7EE6-4342-B048-85BDC9FD1C3A}</a:tableStyleId>
              </a:tblPr>
              <a:tblGrid>
                <a:gridCol w="2087017">
                  <a:extLst>
                    <a:ext uri="{9D8B030D-6E8A-4147-A177-3AD203B41FA5}">
                      <a16:colId xmlns:a16="http://schemas.microsoft.com/office/drawing/2014/main" val="20000"/>
                    </a:ext>
                  </a:extLst>
                </a:gridCol>
                <a:gridCol w="5040560">
                  <a:extLst>
                    <a:ext uri="{9D8B030D-6E8A-4147-A177-3AD203B41FA5}">
                      <a16:colId xmlns:a16="http://schemas.microsoft.com/office/drawing/2014/main" val="20001"/>
                    </a:ext>
                  </a:extLst>
                </a:gridCol>
                <a:gridCol w="1025823">
                  <a:extLst>
                    <a:ext uri="{9D8B030D-6E8A-4147-A177-3AD203B41FA5}">
                      <a16:colId xmlns:a16="http://schemas.microsoft.com/office/drawing/2014/main" val="20002"/>
                    </a:ext>
                  </a:extLst>
                </a:gridCol>
              </a:tblGrid>
              <a:tr h="691230">
                <a:tc>
                  <a:txBody>
                    <a:bodyPr/>
                    <a:lstStyle/>
                    <a:p>
                      <a:r>
                        <a:rPr lang="de-DE" sz="1900" dirty="0"/>
                        <a:t>Zeitschiene</a:t>
                      </a:r>
                    </a:p>
                  </a:txBody>
                  <a:tcPr marL="90593" marR="90593" marT="48361" marB="48361"/>
                </a:tc>
                <a:tc>
                  <a:txBody>
                    <a:bodyPr/>
                    <a:lstStyle/>
                    <a:p>
                      <a:r>
                        <a:rPr lang="de-DE" sz="1900" dirty="0"/>
                        <a:t>Inhalte</a:t>
                      </a:r>
                    </a:p>
                  </a:txBody>
                  <a:tcPr marL="90593" marR="90593" marT="48361" marB="48361"/>
                </a:tc>
                <a:tc>
                  <a:txBody>
                    <a:bodyPr/>
                    <a:lstStyle/>
                    <a:p>
                      <a:r>
                        <a:rPr lang="de-DE" sz="1500" dirty="0"/>
                        <a:t>Verant-</a:t>
                      </a:r>
                      <a:r>
                        <a:rPr lang="de-DE" sz="1500" dirty="0" err="1"/>
                        <a:t>wortlicher</a:t>
                      </a:r>
                      <a:endParaRPr lang="de-DE" sz="1500" dirty="0"/>
                    </a:p>
                  </a:txBody>
                  <a:tcPr marL="90593" marR="90593" marT="48361" marB="48361"/>
                </a:tc>
                <a:extLst>
                  <a:ext uri="{0D108BD9-81ED-4DB2-BD59-A6C34878D82A}">
                    <a16:rowId xmlns:a16="http://schemas.microsoft.com/office/drawing/2014/main" val="10000"/>
                  </a:ext>
                </a:extLst>
              </a:tr>
              <a:tr h="1358828">
                <a:tc>
                  <a:txBody>
                    <a:bodyPr/>
                    <a:lstStyle/>
                    <a:p>
                      <a:r>
                        <a:rPr lang="de-DE" sz="1700" dirty="0"/>
                        <a:t>September- Oktober</a:t>
                      </a:r>
                    </a:p>
                  </a:txBody>
                  <a:tcPr marL="90593" marR="90593" marT="48361" marB="48361"/>
                </a:tc>
                <a:tc>
                  <a:txBody>
                    <a:bodyPr/>
                    <a:lstStyle/>
                    <a:p>
                      <a:r>
                        <a:rPr lang="de-DE" sz="1700" b="1" kern="1200" dirty="0">
                          <a:solidFill>
                            <a:schemeClr val="dk1"/>
                          </a:solidFill>
                          <a:latin typeface="+mn-lt"/>
                          <a:ea typeface="+mn-ea"/>
                          <a:cs typeface="+mn-cs"/>
                        </a:rPr>
                        <a:t>Informationsgespräch</a:t>
                      </a:r>
                    </a:p>
                    <a:p>
                      <a:r>
                        <a:rPr lang="de-DE" sz="1700" kern="1200" dirty="0">
                          <a:solidFill>
                            <a:schemeClr val="dk1"/>
                          </a:solidFill>
                          <a:latin typeface="+mn-lt"/>
                          <a:ea typeface="+mn-ea"/>
                          <a:cs typeface="+mn-cs"/>
                        </a:rPr>
                        <a:t>Die KL informiert die Schüler über den Bildungsauftrag sowie die Leistungsanforderungen der Oberschulen</a:t>
                      </a:r>
                      <a:r>
                        <a:rPr lang="de-DE" sz="1700" kern="1200" baseline="0" dirty="0">
                          <a:solidFill>
                            <a:schemeClr val="dk1"/>
                          </a:solidFill>
                          <a:latin typeface="+mn-lt"/>
                          <a:ea typeface="+mn-ea"/>
                          <a:cs typeface="+mn-cs"/>
                        </a:rPr>
                        <a:t> </a:t>
                      </a:r>
                      <a:r>
                        <a:rPr lang="de-DE" sz="1700" kern="1200" dirty="0">
                          <a:solidFill>
                            <a:schemeClr val="dk1"/>
                          </a:solidFill>
                          <a:latin typeface="+mn-lt"/>
                          <a:ea typeface="+mn-ea"/>
                          <a:cs typeface="+mn-cs"/>
                        </a:rPr>
                        <a:t>und Gymnasien.</a:t>
                      </a:r>
                    </a:p>
                    <a:p>
                      <a:endParaRPr lang="de-DE" sz="1700" kern="1200" dirty="0">
                        <a:solidFill>
                          <a:schemeClr val="dk1"/>
                        </a:solidFill>
                        <a:latin typeface="+mn-lt"/>
                        <a:ea typeface="+mn-ea"/>
                        <a:cs typeface="+mn-cs"/>
                      </a:endParaRPr>
                    </a:p>
                    <a:p>
                      <a:endParaRPr lang="de-DE" sz="1700" dirty="0"/>
                    </a:p>
                  </a:txBody>
                  <a:tcPr marL="90593" marR="90593" marT="48361" marB="48361"/>
                </a:tc>
                <a:tc>
                  <a:txBody>
                    <a:bodyPr/>
                    <a:lstStyle/>
                    <a:p>
                      <a:r>
                        <a:rPr lang="de-DE" sz="1700" dirty="0"/>
                        <a:t>KL</a:t>
                      </a:r>
                    </a:p>
                  </a:txBody>
                  <a:tcPr marL="90593" marR="90593" marT="48361" marB="48361"/>
                </a:tc>
                <a:extLst>
                  <a:ext uri="{0D108BD9-81ED-4DB2-BD59-A6C34878D82A}">
                    <a16:rowId xmlns:a16="http://schemas.microsoft.com/office/drawing/2014/main" val="10001"/>
                  </a:ext>
                </a:extLst>
              </a:tr>
              <a:tr h="2748713">
                <a:tc>
                  <a:txBody>
                    <a:bodyPr/>
                    <a:lstStyle/>
                    <a:p>
                      <a:r>
                        <a:rPr lang="de-DE" sz="1700" dirty="0"/>
                        <a:t>Dezember</a:t>
                      </a:r>
                      <a:r>
                        <a:rPr lang="de-DE" sz="1700" baseline="0" dirty="0"/>
                        <a:t> </a:t>
                      </a:r>
                      <a:r>
                        <a:rPr lang="de-DE" sz="1700" dirty="0"/>
                        <a:t>- Januar</a:t>
                      </a:r>
                    </a:p>
                  </a:txBody>
                  <a:tcPr marL="90593" marR="90593" marT="48361" marB="48361"/>
                </a:tc>
                <a:tc>
                  <a:txBody>
                    <a:bodyPr/>
                    <a:lstStyle/>
                    <a:p>
                      <a:r>
                        <a:rPr lang="de-DE" sz="1700" b="1" kern="1200" dirty="0">
                          <a:solidFill>
                            <a:schemeClr val="dk1"/>
                          </a:solidFill>
                          <a:latin typeface="+mn-lt"/>
                          <a:ea typeface="+mn-ea"/>
                          <a:cs typeface="+mn-cs"/>
                        </a:rPr>
                        <a:t>2. Beratungsgespräch</a:t>
                      </a:r>
                    </a:p>
                    <a:p>
                      <a:r>
                        <a:rPr lang="de-DE" sz="1700" kern="1200" dirty="0">
                          <a:solidFill>
                            <a:schemeClr val="dk1"/>
                          </a:solidFill>
                          <a:latin typeface="+mn-lt"/>
                          <a:ea typeface="+mn-ea"/>
                          <a:cs typeface="+mn-cs"/>
                        </a:rPr>
                        <a:t>Zusammen mit Eltern, Lehrern und Schülern wird die Lernarbeit und das Arbeitsverhalten eingeschätzt. Unter Einbeziehung dieser Selbstreflexion wird im Anschluss gemeinsam die voraussichtliche Schulart festgelegt.</a:t>
                      </a:r>
                    </a:p>
                    <a:p>
                      <a:r>
                        <a:rPr lang="de-DE" sz="1700" kern="1200" dirty="0">
                          <a:solidFill>
                            <a:schemeClr val="dk1"/>
                          </a:solidFill>
                          <a:latin typeface="+mn-lt"/>
                          <a:ea typeface="+mn-ea"/>
                          <a:cs typeface="+mn-cs"/>
                        </a:rPr>
                        <a:t>An den Gesprächen nehmen bei Bedarf auch Fachlehrer und Beratungslehrer teil.</a:t>
                      </a:r>
                    </a:p>
                    <a:p>
                      <a:r>
                        <a:rPr lang="de-DE" sz="1700" kern="1200" dirty="0">
                          <a:solidFill>
                            <a:schemeClr val="dk1"/>
                          </a:solidFill>
                          <a:latin typeface="+mn-lt"/>
                          <a:ea typeface="+mn-ea"/>
                          <a:cs typeface="+mn-cs"/>
                        </a:rPr>
                        <a:t>Das Ergebnis wird dokumentiert.</a:t>
                      </a:r>
                    </a:p>
                    <a:p>
                      <a:endParaRPr lang="de-DE" sz="1700" dirty="0"/>
                    </a:p>
                  </a:txBody>
                  <a:tcPr marL="90593" marR="90593" marT="48361" marB="48361"/>
                </a:tc>
                <a:tc>
                  <a:txBody>
                    <a:bodyPr/>
                    <a:lstStyle/>
                    <a:p>
                      <a:r>
                        <a:rPr lang="de-DE" sz="1700" dirty="0"/>
                        <a:t>KL</a:t>
                      </a:r>
                    </a:p>
                  </a:txBody>
                  <a:tcPr marL="90593" marR="90593" marT="48361" marB="48361"/>
                </a:tc>
                <a:extLst>
                  <a:ext uri="{0D108BD9-81ED-4DB2-BD59-A6C34878D82A}">
                    <a16:rowId xmlns:a16="http://schemas.microsoft.com/office/drawing/2014/main" val="10002"/>
                  </a:ext>
                </a:extLst>
              </a:tr>
            </a:tbl>
          </a:graphicData>
        </a:graphic>
      </p:graphicFrame>
      <p:sp>
        <p:nvSpPr>
          <p:cNvPr id="23573" name="Fußzeilenplatzhalt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de-DE" altLang="de-DE" dirty="0">
                <a:solidFill>
                  <a:schemeClr val="accent2">
                    <a:lumMod val="50000"/>
                  </a:schemeClr>
                </a:solidFill>
              </a:rPr>
              <a:t>Schulprogramm GS Königstein</a:t>
            </a:r>
          </a:p>
        </p:txBody>
      </p:sp>
    </p:spTree>
  </p:cSld>
  <p:clrMapOvr>
    <a:masterClrMapping/>
  </p:clrMapOvr>
  <p:transition advClick="0" advTm="15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p:cNvSpPr>
          <p:nvPr>
            <p:ph type="title"/>
          </p:nvPr>
        </p:nvSpPr>
        <p:spPr>
          <a:xfrm>
            <a:off x="612775" y="228600"/>
            <a:ext cx="8153400" cy="990600"/>
          </a:xfrm>
        </p:spPr>
        <p:txBody>
          <a:bodyPr/>
          <a:lstStyle/>
          <a:p>
            <a:pPr eaLnBrk="1" hangingPunct="1">
              <a:defRPr/>
            </a:pPr>
            <a:r>
              <a:rPr lang="de-DE" altLang="de-DE" dirty="0"/>
              <a:t>  </a:t>
            </a:r>
            <a:r>
              <a:rPr lang="de-DE" altLang="de-DE" dirty="0">
                <a:solidFill>
                  <a:schemeClr val="accent2">
                    <a:lumMod val="50000"/>
                  </a:schemeClr>
                </a:solidFill>
              </a:rPr>
              <a:t>11. Kooperation</a:t>
            </a:r>
          </a:p>
        </p:txBody>
      </p:sp>
      <p:sp>
        <p:nvSpPr>
          <p:cNvPr id="25603" name="Inhaltsplatzhalter 2"/>
          <p:cNvSpPr>
            <a:spLocks noGrp="1"/>
          </p:cNvSpPr>
          <p:nvPr>
            <p:ph sz="quarter" idx="1"/>
          </p:nvPr>
        </p:nvSpPr>
        <p:spPr>
          <a:xfrm>
            <a:off x="539750" y="1628775"/>
            <a:ext cx="8153400" cy="4997450"/>
          </a:xfrm>
        </p:spPr>
        <p:txBody>
          <a:bodyPr/>
          <a:lstStyle/>
          <a:p>
            <a:pPr eaLnBrk="1" hangingPunct="1">
              <a:buFont typeface="Arial" charset="0"/>
              <a:buNone/>
            </a:pPr>
            <a:r>
              <a:rPr lang="de-DE" altLang="de-DE" sz="1400" dirty="0"/>
              <a:t> </a:t>
            </a:r>
            <a:r>
              <a:rPr lang="de-DE" altLang="de-DE" sz="2200" dirty="0"/>
              <a:t>Unsere Schule kooperiert mit folgenden Partnern :</a:t>
            </a:r>
          </a:p>
          <a:p>
            <a:pPr eaLnBrk="1" hangingPunct="1"/>
            <a:r>
              <a:rPr lang="de-DE" altLang="de-DE" sz="2200" dirty="0"/>
              <a:t>Kindertagesstätte Wichtelhaus /  Gemeindekindergarten Kurort </a:t>
            </a:r>
            <a:r>
              <a:rPr lang="de-DE" altLang="de-DE" sz="2200" dirty="0" err="1"/>
              <a:t>Rathen</a:t>
            </a:r>
            <a:r>
              <a:rPr lang="de-DE" altLang="de-DE" sz="2200" dirty="0"/>
              <a:t>          Kooperationsvertrag</a:t>
            </a:r>
          </a:p>
          <a:p>
            <a:pPr eaLnBrk="1" hangingPunct="1"/>
            <a:r>
              <a:rPr lang="de-DE" altLang="de-DE" sz="2200" dirty="0"/>
              <a:t>Kindertagesstätten der Region, welche Kinder betreuen, die unsere zukünftigen Schulanfänger sind</a:t>
            </a:r>
          </a:p>
          <a:p>
            <a:pPr eaLnBrk="1" hangingPunct="1"/>
            <a:r>
              <a:rPr lang="de-DE" altLang="de-DE" sz="2200" dirty="0"/>
              <a:t>Musikschule Sächsische Schweiz e.V. – Projekt </a:t>
            </a:r>
            <a:r>
              <a:rPr lang="de-DE" altLang="de-DE" sz="2200" dirty="0" err="1"/>
              <a:t>Jeki</a:t>
            </a:r>
            <a:r>
              <a:rPr lang="de-DE" altLang="de-DE" sz="2200" dirty="0"/>
              <a:t>     Kooperationsvertrag</a:t>
            </a:r>
          </a:p>
          <a:p>
            <a:pPr eaLnBrk="1" hangingPunct="1"/>
            <a:r>
              <a:rPr lang="de-DE" altLang="de-DE" sz="2200" dirty="0"/>
              <a:t>Festung Königstein</a:t>
            </a:r>
          </a:p>
          <a:p>
            <a:pPr eaLnBrk="1" hangingPunct="1"/>
            <a:r>
              <a:rPr lang="de-DE" altLang="de-DE" sz="2200" dirty="0"/>
              <a:t>Nationalpark Sächsische Schweiz – Junior Ranger</a:t>
            </a:r>
          </a:p>
          <a:p>
            <a:pPr eaLnBrk="1" hangingPunct="1"/>
            <a:r>
              <a:rPr lang="de-DE" altLang="de-DE" sz="2200" dirty="0"/>
              <a:t>Königsteiner Lichtspiele e.V. </a:t>
            </a:r>
          </a:p>
          <a:p>
            <a:pPr eaLnBrk="1" hangingPunct="1"/>
            <a:r>
              <a:rPr lang="de-DE" altLang="de-DE" sz="2200" dirty="0"/>
              <a:t>Freiwillige Feuerwehr Königstein</a:t>
            </a:r>
          </a:p>
          <a:p>
            <a:pPr eaLnBrk="1" hangingPunct="1"/>
            <a:endParaRPr lang="de-DE" altLang="de-DE" sz="2400" dirty="0"/>
          </a:p>
          <a:p>
            <a:pPr eaLnBrk="1" hangingPunct="1"/>
            <a:endParaRPr lang="de-DE" altLang="de-DE" sz="2400" dirty="0"/>
          </a:p>
          <a:p>
            <a:pPr eaLnBrk="1" hangingPunct="1">
              <a:buFont typeface="Wingdings" pitchFamily="2" charset="2"/>
              <a:buNone/>
            </a:pPr>
            <a:endParaRPr lang="de-DE" altLang="de-DE" sz="2400" dirty="0"/>
          </a:p>
        </p:txBody>
      </p:sp>
      <p:sp>
        <p:nvSpPr>
          <p:cNvPr id="24580" name="Fußzeilenplatzhalter 3"/>
          <p:cNvSpPr>
            <a:spLocks noGrp="1"/>
          </p:cNvSpPr>
          <p:nvPr>
            <p:ph type="ftr" sz="quarter" idx="11"/>
          </p:nvPr>
        </p:nvSpPr>
        <p:spPr bwMode="auto">
          <a:xfrm>
            <a:off x="611188" y="6381750"/>
            <a:ext cx="5421312" cy="365125"/>
          </a:xfrm>
          <a:ln>
            <a:miter lim="800000"/>
            <a:headEnd/>
            <a:tailEnd/>
          </a:ln>
        </p:spPr>
        <p:txBody>
          <a:bodyPr wrap="square" lIns="91440" tIns="45720" rIns="91440" bIns="45720" numCol="1" anchorCtr="0" compatLnSpc="1">
            <a:prstTxWarp prst="textNoShape">
              <a:avLst/>
            </a:prstTxWarp>
          </a:bodyPr>
          <a:lstStyle/>
          <a:p>
            <a:pPr>
              <a:defRPr/>
            </a:pPr>
            <a:r>
              <a:rPr lang="de-DE" altLang="de-DE" dirty="0">
                <a:solidFill>
                  <a:schemeClr val="accent2">
                    <a:lumMod val="50000"/>
                  </a:schemeClr>
                </a:solidFill>
              </a:rPr>
              <a:t>Schulprogramm GS Königstein</a:t>
            </a:r>
          </a:p>
        </p:txBody>
      </p:sp>
      <p:sp>
        <p:nvSpPr>
          <p:cNvPr id="2" name="Pfeil: nach rechts 1">
            <a:extLst>
              <a:ext uri="{FF2B5EF4-FFF2-40B4-BE49-F238E27FC236}">
                <a16:creationId xmlns:a16="http://schemas.microsoft.com/office/drawing/2014/main" id="{B7232737-6E39-4C14-A4E1-2B38E2918355}"/>
              </a:ext>
            </a:extLst>
          </p:cNvPr>
          <p:cNvSpPr/>
          <p:nvPr/>
        </p:nvSpPr>
        <p:spPr>
          <a:xfrm>
            <a:off x="1907704" y="2564904"/>
            <a:ext cx="402344" cy="1491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Pfeil: nach rechts 2">
            <a:extLst>
              <a:ext uri="{FF2B5EF4-FFF2-40B4-BE49-F238E27FC236}">
                <a16:creationId xmlns:a16="http://schemas.microsoft.com/office/drawing/2014/main" id="{5669BAB8-E672-4844-9639-0B8AACA5664C}"/>
              </a:ext>
            </a:extLst>
          </p:cNvPr>
          <p:cNvSpPr/>
          <p:nvPr/>
        </p:nvSpPr>
        <p:spPr>
          <a:xfrm>
            <a:off x="6804248" y="3717032"/>
            <a:ext cx="576064" cy="216024"/>
          </a:xfrm>
          <a:prstGeom prst="rightArrow">
            <a:avLst>
              <a:gd name="adj1" fmla="val 4580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ransition advClick="0" advTm="15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612775" y="228600"/>
            <a:ext cx="8153400" cy="990600"/>
          </a:xfrm>
        </p:spPr>
        <p:txBody>
          <a:bodyPr/>
          <a:lstStyle/>
          <a:p>
            <a:pPr eaLnBrk="1" hangingPunct="1">
              <a:defRPr/>
            </a:pPr>
            <a:r>
              <a:rPr lang="de-DE" altLang="de-DE" dirty="0">
                <a:solidFill>
                  <a:schemeClr val="accent2">
                    <a:lumMod val="50000"/>
                  </a:schemeClr>
                </a:solidFill>
              </a:rPr>
              <a:t>12. Ganztagesangebote</a:t>
            </a:r>
          </a:p>
        </p:txBody>
      </p:sp>
      <p:graphicFrame>
        <p:nvGraphicFramePr>
          <p:cNvPr id="4" name="Inhaltsplatzhalter 3">
            <a:extLst/>
          </p:cNvPr>
          <p:cNvGraphicFramePr>
            <a:graphicFrameLocks noGrp="1"/>
          </p:cNvGraphicFramePr>
          <p:nvPr>
            <p:ph sz="quarter" idx="1"/>
            <p:extLst>
              <p:ext uri="{D42A27DB-BD31-4B8C-83A1-F6EECF244321}">
                <p14:modId xmlns:p14="http://schemas.microsoft.com/office/powerpoint/2010/main" val="3088257769"/>
              </p:ext>
            </p:extLst>
          </p:nvPr>
        </p:nvGraphicFramePr>
        <p:xfrm>
          <a:off x="251618" y="3296937"/>
          <a:ext cx="8640763" cy="3425887"/>
        </p:xfrm>
        <a:graphic>
          <a:graphicData uri="http://schemas.openxmlformats.org/drawingml/2006/table">
            <a:tbl>
              <a:tblPr firstRow="1" bandRow="1">
                <a:tableStyleId>{21E4AEA4-8DFA-4A89-87EB-49C32662AFE0}</a:tableStyleId>
              </a:tblPr>
              <a:tblGrid>
                <a:gridCol w="4395988">
                  <a:extLst>
                    <a:ext uri="{9D8B030D-6E8A-4147-A177-3AD203B41FA5}">
                      <a16:colId xmlns:a16="http://schemas.microsoft.com/office/drawing/2014/main" val="20000"/>
                    </a:ext>
                  </a:extLst>
                </a:gridCol>
                <a:gridCol w="4244775">
                  <a:extLst>
                    <a:ext uri="{9D8B030D-6E8A-4147-A177-3AD203B41FA5}">
                      <a16:colId xmlns:a16="http://schemas.microsoft.com/office/drawing/2014/main" val="20001"/>
                    </a:ext>
                  </a:extLst>
                </a:gridCol>
              </a:tblGrid>
              <a:tr h="364000">
                <a:tc>
                  <a:txBody>
                    <a:bodyPr/>
                    <a:lstStyle/>
                    <a:p>
                      <a:r>
                        <a:rPr lang="de-DE" sz="1400" b="1" dirty="0"/>
                        <a:t>Angebote in offener Form</a:t>
                      </a:r>
                    </a:p>
                  </a:txBody>
                  <a:tcPr marL="90591" marR="90591" marT="45696" marB="45696"/>
                </a:tc>
                <a:tc>
                  <a:txBody>
                    <a:bodyPr/>
                    <a:lstStyle/>
                    <a:p>
                      <a:r>
                        <a:rPr lang="de-DE" sz="1400" b="1" dirty="0"/>
                        <a:t>Leiter/ Koop.- Partner</a:t>
                      </a:r>
                    </a:p>
                  </a:txBody>
                  <a:tcPr marL="90591" marR="90591" marT="45696" marB="45696"/>
                </a:tc>
                <a:extLst>
                  <a:ext uri="{0D108BD9-81ED-4DB2-BD59-A6C34878D82A}">
                    <a16:rowId xmlns:a16="http://schemas.microsoft.com/office/drawing/2014/main" val="10000"/>
                  </a:ext>
                </a:extLst>
              </a:tr>
              <a:tr h="268695">
                <a:tc>
                  <a:txBody>
                    <a:bodyPr/>
                    <a:lstStyle/>
                    <a:p>
                      <a:r>
                        <a:rPr lang="de-DE" sz="1400" b="0" dirty="0"/>
                        <a:t>Chor</a:t>
                      </a:r>
                    </a:p>
                  </a:txBody>
                  <a:tcPr marL="90591" marR="90591" marT="45696" marB="45696"/>
                </a:tc>
                <a:tc>
                  <a:txBody>
                    <a:bodyPr/>
                    <a:lstStyle/>
                    <a:p>
                      <a:r>
                        <a:rPr lang="de-DE" sz="1400" b="0" dirty="0"/>
                        <a:t>Frau Voigt</a:t>
                      </a:r>
                    </a:p>
                  </a:txBody>
                  <a:tcPr marL="90591" marR="90591" marT="45696" marB="45696"/>
                </a:tc>
                <a:extLst>
                  <a:ext uri="{0D108BD9-81ED-4DB2-BD59-A6C34878D82A}">
                    <a16:rowId xmlns:a16="http://schemas.microsoft.com/office/drawing/2014/main" val="10001"/>
                  </a:ext>
                </a:extLst>
              </a:tr>
              <a:tr h="364000">
                <a:tc>
                  <a:txBody>
                    <a:bodyPr/>
                    <a:lstStyle/>
                    <a:p>
                      <a:r>
                        <a:rPr lang="de-DE" sz="1400" b="0" dirty="0" err="1"/>
                        <a:t>Jeki</a:t>
                      </a:r>
                      <a:r>
                        <a:rPr lang="de-DE" sz="1400" b="0" dirty="0"/>
                        <a:t> Klassen 1 und 2</a:t>
                      </a:r>
                    </a:p>
                  </a:txBody>
                  <a:tcPr marL="90591" marR="90591" marT="45696" marB="45696"/>
                </a:tc>
                <a:tc>
                  <a:txBody>
                    <a:bodyPr/>
                    <a:lstStyle/>
                    <a:p>
                      <a:r>
                        <a:rPr lang="de-DE" sz="1400" b="0" dirty="0"/>
                        <a:t>Musikschule Sächs. Schweiz e.V. </a:t>
                      </a:r>
                    </a:p>
                  </a:txBody>
                  <a:tcPr marL="90591" marR="90591" marT="45696" marB="45696"/>
                </a:tc>
                <a:extLst>
                  <a:ext uri="{0D108BD9-81ED-4DB2-BD59-A6C34878D82A}">
                    <a16:rowId xmlns:a16="http://schemas.microsoft.com/office/drawing/2014/main" val="10002"/>
                  </a:ext>
                </a:extLst>
              </a:tr>
              <a:tr h="364000">
                <a:tc>
                  <a:txBody>
                    <a:bodyPr/>
                    <a:lstStyle/>
                    <a:p>
                      <a:r>
                        <a:rPr lang="de-DE" sz="1400" b="0" dirty="0"/>
                        <a:t>Instrumental - Unterricht Klassen 3 und 4</a:t>
                      </a:r>
                    </a:p>
                  </a:txBody>
                  <a:tcPr marL="90591" marR="90591" marT="45696" marB="45696"/>
                </a:tc>
                <a:tc>
                  <a:txBody>
                    <a:bodyPr/>
                    <a:lstStyle/>
                    <a:p>
                      <a:r>
                        <a:rPr lang="de-DE" sz="1400" b="0" dirty="0"/>
                        <a:t>Musikschule Sächs. Schweiz e.V.</a:t>
                      </a:r>
                    </a:p>
                  </a:txBody>
                  <a:tcPr marL="90591" marR="90591" marT="45696" marB="45696"/>
                </a:tc>
                <a:extLst>
                  <a:ext uri="{0D108BD9-81ED-4DB2-BD59-A6C34878D82A}">
                    <a16:rowId xmlns:a16="http://schemas.microsoft.com/office/drawing/2014/main" val="10003"/>
                  </a:ext>
                </a:extLst>
              </a:tr>
              <a:tr h="364000">
                <a:tc>
                  <a:txBody>
                    <a:bodyPr/>
                    <a:lstStyle/>
                    <a:p>
                      <a:r>
                        <a:rPr lang="de-DE" sz="1400" b="0" dirty="0"/>
                        <a:t>Kinderyoga</a:t>
                      </a:r>
                    </a:p>
                  </a:txBody>
                  <a:tcPr marL="90591" marR="90591" marT="45696" marB="45696"/>
                </a:tc>
                <a:tc>
                  <a:txBody>
                    <a:bodyPr/>
                    <a:lstStyle/>
                    <a:p>
                      <a:r>
                        <a:rPr lang="de-DE" sz="1400" b="0" dirty="0"/>
                        <a:t>Frau Wolf</a:t>
                      </a:r>
                    </a:p>
                  </a:txBody>
                  <a:tcPr marL="90591" marR="90591" marT="45696" marB="45696"/>
                </a:tc>
                <a:extLst>
                  <a:ext uri="{0D108BD9-81ED-4DB2-BD59-A6C34878D82A}">
                    <a16:rowId xmlns:a16="http://schemas.microsoft.com/office/drawing/2014/main" val="10004"/>
                  </a:ext>
                </a:extLst>
              </a:tr>
              <a:tr h="324000">
                <a:tc>
                  <a:txBody>
                    <a:bodyPr/>
                    <a:lstStyle/>
                    <a:p>
                      <a:r>
                        <a:rPr lang="de-DE" sz="1400" b="0" dirty="0"/>
                        <a:t>1. Hilfe</a:t>
                      </a:r>
                    </a:p>
                  </a:txBody>
                  <a:tcPr marL="90591" marR="90591" marT="45696" marB="45696"/>
                </a:tc>
                <a:tc>
                  <a:txBody>
                    <a:bodyPr/>
                    <a:lstStyle/>
                    <a:p>
                      <a:r>
                        <a:rPr lang="de-DE" sz="1400" b="0" dirty="0"/>
                        <a:t>DRK Kreisverband Pirna e.V.</a:t>
                      </a:r>
                    </a:p>
                  </a:txBody>
                  <a:tcPr marL="90591" marR="90591" marT="45696" marB="45696"/>
                </a:tc>
                <a:extLst>
                  <a:ext uri="{0D108BD9-81ED-4DB2-BD59-A6C34878D82A}">
                    <a16:rowId xmlns:a16="http://schemas.microsoft.com/office/drawing/2014/main" val="1851488764"/>
                  </a:ext>
                </a:extLst>
              </a:tr>
              <a:tr h="364000">
                <a:tc>
                  <a:txBody>
                    <a:bodyPr/>
                    <a:lstStyle/>
                    <a:p>
                      <a:r>
                        <a:rPr lang="de-DE" sz="1400" b="0" dirty="0"/>
                        <a:t>Freies Malen</a:t>
                      </a:r>
                    </a:p>
                  </a:txBody>
                  <a:tcPr marL="90591" marR="90591" marT="45696" marB="45696"/>
                </a:tc>
                <a:tc>
                  <a:txBody>
                    <a:bodyPr/>
                    <a:lstStyle/>
                    <a:p>
                      <a:r>
                        <a:rPr lang="de-DE" sz="1400" b="0" dirty="0"/>
                        <a:t>Herr </a:t>
                      </a:r>
                      <a:r>
                        <a:rPr lang="de-DE" sz="1400" b="0" dirty="0" err="1"/>
                        <a:t>Löhmann</a:t>
                      </a:r>
                      <a:endParaRPr lang="de-DE" sz="1400" b="0" dirty="0"/>
                    </a:p>
                  </a:txBody>
                  <a:tcPr marL="90591" marR="90591" marT="45696" marB="45696"/>
                </a:tc>
                <a:extLst>
                  <a:ext uri="{0D108BD9-81ED-4DB2-BD59-A6C34878D82A}">
                    <a16:rowId xmlns:a16="http://schemas.microsoft.com/office/drawing/2014/main" val="138684122"/>
                  </a:ext>
                </a:extLst>
              </a:tr>
              <a:tr h="308383">
                <a:tc>
                  <a:txBody>
                    <a:bodyPr/>
                    <a:lstStyle/>
                    <a:p>
                      <a:r>
                        <a:rPr lang="de-DE" sz="1400" b="0" dirty="0"/>
                        <a:t>Junior Ranger</a:t>
                      </a:r>
                    </a:p>
                  </a:txBody>
                  <a:tcPr marL="90591" marR="90591" marT="45696" marB="45696"/>
                </a:tc>
                <a:tc>
                  <a:txBody>
                    <a:bodyPr/>
                    <a:lstStyle/>
                    <a:p>
                      <a:r>
                        <a:rPr lang="de-DE" sz="1400" b="0" dirty="0"/>
                        <a:t>Herr Elsner</a:t>
                      </a:r>
                    </a:p>
                  </a:txBody>
                  <a:tcPr marL="90591" marR="90591" marT="45696" marB="45696"/>
                </a:tc>
                <a:extLst>
                  <a:ext uri="{0D108BD9-81ED-4DB2-BD59-A6C34878D82A}">
                    <a16:rowId xmlns:a16="http://schemas.microsoft.com/office/drawing/2014/main" val="1534253982"/>
                  </a:ext>
                </a:extLst>
              </a:tr>
              <a:tr h="300999">
                <a:tc>
                  <a:txBody>
                    <a:bodyPr/>
                    <a:lstStyle/>
                    <a:p>
                      <a:r>
                        <a:rPr lang="de-DE" sz="1400" b="0" dirty="0"/>
                        <a:t>LRS Sprachförderung</a:t>
                      </a:r>
                    </a:p>
                  </a:txBody>
                  <a:tcPr marL="90591" marR="90591" marT="45696" marB="45696"/>
                </a:tc>
                <a:tc>
                  <a:txBody>
                    <a:bodyPr/>
                    <a:lstStyle/>
                    <a:p>
                      <a:r>
                        <a:rPr lang="de-DE" sz="1400" b="0" dirty="0"/>
                        <a:t>Frau Pecher</a:t>
                      </a:r>
                    </a:p>
                  </a:txBody>
                  <a:tcPr marL="90591" marR="90591" marT="45696" marB="45696"/>
                </a:tc>
                <a:extLst>
                  <a:ext uri="{0D108BD9-81ED-4DB2-BD59-A6C34878D82A}">
                    <a16:rowId xmlns:a16="http://schemas.microsoft.com/office/drawing/2014/main" val="4240801111"/>
                  </a:ext>
                </a:extLst>
              </a:tr>
              <a:tr h="364000">
                <a:tc>
                  <a:txBody>
                    <a:bodyPr/>
                    <a:lstStyle/>
                    <a:p>
                      <a:r>
                        <a:rPr lang="de-DE" sz="1400" b="0" dirty="0"/>
                        <a:t>Festungskids</a:t>
                      </a:r>
                    </a:p>
                  </a:txBody>
                  <a:tcPr marL="90591" marR="90591" marT="45696" marB="45696"/>
                </a:tc>
                <a:tc>
                  <a:txBody>
                    <a:bodyPr/>
                    <a:lstStyle/>
                    <a:p>
                      <a:r>
                        <a:rPr lang="de-DE" sz="1400" b="0" dirty="0"/>
                        <a:t>Frau </a:t>
                      </a:r>
                      <a:r>
                        <a:rPr lang="de-DE" sz="1400" b="0" dirty="0" err="1"/>
                        <a:t>Pretzschner</a:t>
                      </a:r>
                      <a:endParaRPr lang="de-DE" sz="1400" b="0" dirty="0"/>
                    </a:p>
                  </a:txBody>
                  <a:tcPr marL="90591" marR="90591" marT="45696" marB="45696"/>
                </a:tc>
                <a:extLst>
                  <a:ext uri="{0D108BD9-81ED-4DB2-BD59-A6C34878D82A}">
                    <a16:rowId xmlns:a16="http://schemas.microsoft.com/office/drawing/2014/main" val="10005"/>
                  </a:ext>
                </a:extLst>
              </a:tr>
            </a:tbl>
          </a:graphicData>
        </a:graphic>
      </p:graphicFrame>
      <p:sp>
        <p:nvSpPr>
          <p:cNvPr id="2" name="Textfeld 1"/>
          <p:cNvSpPr txBox="1"/>
          <p:nvPr/>
        </p:nvSpPr>
        <p:spPr>
          <a:xfrm>
            <a:off x="683568" y="1634944"/>
            <a:ext cx="7632700" cy="1661993"/>
          </a:xfrm>
          <a:prstGeom prst="rect">
            <a:avLst/>
          </a:prstGeom>
          <a:noFill/>
        </p:spPr>
        <p:txBody>
          <a:bodyPr>
            <a:spAutoFit/>
          </a:bodyPr>
          <a:lstStyle/>
          <a:p>
            <a:pPr>
              <a:defRPr/>
            </a:pPr>
            <a:r>
              <a:rPr lang="de-DE" sz="1600" dirty="0"/>
              <a:t>Integriert in den Unterrichtsablauf durchlaufen alle Schüler im Rahmen eines „Förderkreisels“ folgende Angebote:</a:t>
            </a:r>
          </a:p>
          <a:p>
            <a:pPr marL="285750" indent="-285750">
              <a:buFont typeface="Wingdings" panose="05000000000000000000" pitchFamily="2" charset="2"/>
              <a:buChar char="§"/>
              <a:defRPr/>
            </a:pPr>
            <a:r>
              <a:rPr lang="de-DE" sz="1400" dirty="0"/>
              <a:t>Lesefüchse</a:t>
            </a:r>
          </a:p>
          <a:p>
            <a:pPr marL="285750" indent="-285750">
              <a:buFont typeface="Wingdings" panose="05000000000000000000" pitchFamily="2" charset="2"/>
              <a:buChar char="§"/>
              <a:defRPr/>
            </a:pPr>
            <a:r>
              <a:rPr lang="de-DE" sz="1400" dirty="0"/>
              <a:t>Fit am PC</a:t>
            </a:r>
          </a:p>
          <a:p>
            <a:pPr marL="285750" indent="-285750">
              <a:buFont typeface="Wingdings" panose="05000000000000000000" pitchFamily="2" charset="2"/>
              <a:buChar char="§"/>
              <a:defRPr/>
            </a:pPr>
            <a:r>
              <a:rPr lang="de-DE" sz="1400" dirty="0"/>
              <a:t>Gut gespielt ist halb gewonnen</a:t>
            </a:r>
          </a:p>
          <a:p>
            <a:pPr marL="285750" indent="-285750">
              <a:buFont typeface="Wingdings" panose="05000000000000000000" pitchFamily="2" charset="2"/>
              <a:buChar char="§"/>
              <a:defRPr/>
            </a:pPr>
            <a:r>
              <a:rPr lang="de-DE" sz="1400" dirty="0"/>
              <a:t>Gesund in Küche und Garten</a:t>
            </a:r>
          </a:p>
          <a:p>
            <a:pPr marL="285750" indent="-285750">
              <a:buFont typeface="Wingdings" panose="05000000000000000000" pitchFamily="2" charset="2"/>
              <a:buChar char="§"/>
              <a:defRPr/>
            </a:pPr>
            <a:r>
              <a:rPr lang="de-DE" sz="1400" dirty="0"/>
              <a:t>Robotik – erste Schritte zum Programmieren</a:t>
            </a:r>
          </a:p>
        </p:txBody>
      </p:sp>
    </p:spTree>
  </p:cSld>
  <p:clrMapOvr>
    <a:masterClrMapping/>
  </p:clrMapOvr>
  <p:transition advClick="0" advTm="15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612775" y="228600"/>
            <a:ext cx="8153400" cy="990600"/>
          </a:xfrm>
        </p:spPr>
        <p:txBody>
          <a:bodyPr/>
          <a:lstStyle/>
          <a:p>
            <a:pPr>
              <a:defRPr/>
            </a:pPr>
            <a:r>
              <a:rPr lang="de-DE" altLang="de-DE" dirty="0">
                <a:solidFill>
                  <a:schemeClr val="accent2">
                    <a:lumMod val="50000"/>
                  </a:schemeClr>
                </a:solidFill>
              </a:rPr>
              <a:t>13. Traditionspflege</a:t>
            </a:r>
          </a:p>
        </p:txBody>
      </p:sp>
      <p:graphicFrame>
        <p:nvGraphicFramePr>
          <p:cNvPr id="5" name="Inhaltsplatzhalter 4"/>
          <p:cNvGraphicFramePr>
            <a:graphicFrameLocks noGrp="1"/>
          </p:cNvGraphicFramePr>
          <p:nvPr>
            <p:ph sz="quarter" idx="1"/>
            <p:extLst>
              <p:ext uri="{D42A27DB-BD31-4B8C-83A1-F6EECF244321}">
                <p14:modId xmlns:p14="http://schemas.microsoft.com/office/powerpoint/2010/main" val="3990281975"/>
              </p:ext>
            </p:extLst>
          </p:nvPr>
        </p:nvGraphicFramePr>
        <p:xfrm>
          <a:off x="467544" y="1600200"/>
          <a:ext cx="8298631" cy="4637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6628" name="Fußzeilenplatzhalt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de-DE" altLang="de-DE" dirty="0">
                <a:solidFill>
                  <a:schemeClr val="accent2">
                    <a:lumMod val="50000"/>
                  </a:schemeClr>
                </a:solidFill>
              </a:rPr>
              <a:t>Schulprogramm GS Königstein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de-DE" altLang="de-DE"/>
              <a:t>                  Gliederung</a:t>
            </a:r>
          </a:p>
        </p:txBody>
      </p:sp>
      <p:sp>
        <p:nvSpPr>
          <p:cNvPr id="10243" name="Textplatzhalter 2"/>
          <p:cNvSpPr>
            <a:spLocks noGrp="1"/>
          </p:cNvSpPr>
          <p:nvPr>
            <p:ph type="body" idx="2"/>
          </p:nvPr>
        </p:nvSpPr>
        <p:spPr>
          <a:ln>
            <a:headEnd/>
            <a:tailEnd/>
          </a:ln>
        </p:spPr>
        <p:txBody>
          <a:bodyPr vert="vert270" anchor="ctr"/>
          <a:lstStyle/>
          <a:p>
            <a:r>
              <a:rPr lang="de-DE" altLang="de-DE" sz="3200" dirty="0">
                <a:solidFill>
                  <a:srgbClr val="FFFFFF"/>
                </a:solidFill>
              </a:rPr>
              <a:t>          Gliederung</a:t>
            </a:r>
          </a:p>
        </p:txBody>
      </p:sp>
      <p:sp>
        <p:nvSpPr>
          <p:cNvPr id="4" name="Inhaltsplatzhalter 3">
            <a:extLst/>
          </p:cNvPr>
          <p:cNvSpPr>
            <a:spLocks noGrp="1"/>
          </p:cNvSpPr>
          <p:nvPr>
            <p:ph sz="quarter" idx="1"/>
          </p:nvPr>
        </p:nvSpPr>
        <p:spPr>
          <a:xfrm>
            <a:off x="2268538" y="1773238"/>
            <a:ext cx="6400800" cy="4491037"/>
          </a:xfrm>
        </p:spPr>
        <p:txBody>
          <a:bodyPr/>
          <a:lstStyle/>
          <a:p>
            <a:pPr marL="514350" indent="-514350">
              <a:buFont typeface="Wingdings" pitchFamily="2" charset="2"/>
              <a:buNone/>
              <a:defRPr/>
            </a:pPr>
            <a:r>
              <a:rPr lang="de-DE" sz="1400" dirty="0"/>
              <a:t>1.	Leitbild</a:t>
            </a:r>
          </a:p>
          <a:p>
            <a:pPr marL="514350" indent="-514350">
              <a:buFont typeface="Wingdings" pitchFamily="2" charset="2"/>
              <a:buNone/>
              <a:defRPr/>
            </a:pPr>
            <a:r>
              <a:rPr lang="de-DE" sz="1400" dirty="0"/>
              <a:t>2.	Ausgangssituation/ Rahmenbedingungen</a:t>
            </a:r>
          </a:p>
          <a:p>
            <a:pPr marL="514350" indent="-514350">
              <a:buFont typeface="Wingdings" pitchFamily="2" charset="2"/>
              <a:buNone/>
              <a:defRPr/>
            </a:pPr>
            <a:r>
              <a:rPr lang="de-DE" sz="1400" dirty="0"/>
              <a:t>3.	Bausteine unserer Arbeit</a:t>
            </a:r>
          </a:p>
          <a:p>
            <a:pPr marL="514350" indent="-514350">
              <a:buFont typeface="Wingdings" pitchFamily="2" charset="2"/>
              <a:buNone/>
              <a:defRPr/>
            </a:pPr>
            <a:r>
              <a:rPr lang="de-DE" sz="1400" dirty="0"/>
              <a:t>4.	Entwicklungsschwerpunkte</a:t>
            </a:r>
          </a:p>
          <a:p>
            <a:pPr marL="0" indent="0">
              <a:buNone/>
              <a:defRPr/>
            </a:pPr>
            <a:r>
              <a:rPr lang="de-DE" sz="1400" dirty="0"/>
              <a:t>5.        Unterrichtsarbeit- Unterrichtsgestaltung- Entwicklung von Kompetenzen</a:t>
            </a:r>
          </a:p>
          <a:p>
            <a:pPr marL="0" indent="0">
              <a:buNone/>
              <a:defRPr/>
            </a:pPr>
            <a:r>
              <a:rPr lang="de-DE" sz="1400" dirty="0"/>
              <a:t>6.        Gesundheitskonzept</a:t>
            </a:r>
          </a:p>
          <a:p>
            <a:pPr marL="514350" indent="-514350">
              <a:buFont typeface="Wingdings" pitchFamily="2" charset="2"/>
              <a:buNone/>
              <a:defRPr/>
            </a:pPr>
            <a:r>
              <a:rPr lang="de-DE" sz="1400" dirty="0"/>
              <a:t>7.	Inklusion/ DAZ 3</a:t>
            </a:r>
          </a:p>
          <a:p>
            <a:pPr marL="514350" indent="-514350">
              <a:buFont typeface="Wingdings" pitchFamily="2" charset="2"/>
              <a:buNone/>
              <a:defRPr/>
            </a:pPr>
            <a:r>
              <a:rPr lang="de-DE" sz="1400" dirty="0"/>
              <a:t>8.	Schuleingangsphase</a:t>
            </a:r>
          </a:p>
          <a:p>
            <a:pPr marL="514350" indent="-514350">
              <a:buFont typeface="Wingdings" pitchFamily="2" charset="2"/>
              <a:buNone/>
              <a:defRPr/>
            </a:pPr>
            <a:r>
              <a:rPr lang="de-DE" sz="1400" dirty="0"/>
              <a:t>9.	Erziehungspartnerschaft</a:t>
            </a:r>
          </a:p>
          <a:p>
            <a:pPr marL="514350" indent="-514350">
              <a:buFont typeface="Wingdings" pitchFamily="2" charset="2"/>
              <a:buNone/>
              <a:defRPr/>
            </a:pPr>
            <a:r>
              <a:rPr lang="de-DE" sz="1400" dirty="0"/>
              <a:t>10.	Bildungsberatung</a:t>
            </a:r>
          </a:p>
          <a:p>
            <a:pPr marL="514350" indent="-514350">
              <a:buFont typeface="Wingdings" pitchFamily="2" charset="2"/>
              <a:buNone/>
              <a:defRPr/>
            </a:pPr>
            <a:r>
              <a:rPr lang="de-DE" sz="1400" dirty="0"/>
              <a:t>11.	Kooperation</a:t>
            </a:r>
          </a:p>
          <a:p>
            <a:pPr marL="514350" indent="-514350">
              <a:buFont typeface="Wingdings" pitchFamily="2" charset="2"/>
              <a:buNone/>
              <a:defRPr/>
            </a:pPr>
            <a:r>
              <a:rPr lang="de-DE" sz="1400" dirty="0"/>
              <a:t>12.	GTA</a:t>
            </a:r>
          </a:p>
          <a:p>
            <a:pPr marL="514350" indent="-514350">
              <a:buFont typeface="Wingdings" pitchFamily="2" charset="2"/>
              <a:buNone/>
              <a:defRPr/>
            </a:pPr>
            <a:r>
              <a:rPr lang="de-DE" sz="1400" dirty="0"/>
              <a:t>13.	Traditionspflege</a:t>
            </a:r>
          </a:p>
          <a:p>
            <a:pPr marL="514350" indent="-514350">
              <a:buFont typeface="Wingdings" pitchFamily="2" charset="2"/>
              <a:buNone/>
              <a:defRPr/>
            </a:pPr>
            <a:r>
              <a:rPr lang="de-DE" sz="1400" dirty="0"/>
              <a:t>14.	Fortbildung</a:t>
            </a:r>
          </a:p>
          <a:p>
            <a:pPr marL="514350" indent="-514350">
              <a:buFont typeface="Wingdings" pitchFamily="2" charset="2"/>
              <a:buNone/>
              <a:defRPr/>
            </a:pPr>
            <a:r>
              <a:rPr lang="de-DE" sz="1400" dirty="0"/>
              <a:t>15.	Evaluation</a:t>
            </a:r>
            <a:endParaRPr lang="de-DE" sz="1800" dirty="0"/>
          </a:p>
          <a:p>
            <a:pPr marL="514350" indent="-514350">
              <a:buFont typeface="+mj-lt"/>
              <a:buAutoNum type="arabicPeriod"/>
              <a:defRPr/>
            </a:pPr>
            <a:endParaRPr lang="de-DE" sz="1800" dirty="0"/>
          </a:p>
          <a:p>
            <a:pPr marL="514350" indent="-514350">
              <a:buFont typeface="+mj-lt"/>
              <a:buAutoNum type="arabicPeriod"/>
              <a:defRPr/>
            </a:pPr>
            <a:endParaRPr lang="de-DE" sz="1800" dirty="0"/>
          </a:p>
          <a:p>
            <a:pPr marL="514350" indent="-514350">
              <a:buFont typeface="+mj-lt"/>
              <a:buAutoNum type="arabicPeriod"/>
              <a:defRPr/>
            </a:pPr>
            <a:endParaRPr lang="de-DE" sz="1800" dirty="0"/>
          </a:p>
          <a:p>
            <a:pPr marL="514350" indent="-514350">
              <a:buFont typeface="+mj-lt"/>
              <a:buAutoNum type="arabicPeriod"/>
              <a:defRPr/>
            </a:pPr>
            <a:endParaRPr lang="de-DE" sz="1800" dirty="0"/>
          </a:p>
          <a:p>
            <a:pPr marL="514350" indent="-514350">
              <a:buFont typeface="+mj-lt"/>
              <a:buAutoNum type="arabicPeriod"/>
              <a:defRPr/>
            </a:pPr>
            <a:endParaRPr lang="de-DE" dirty="0"/>
          </a:p>
          <a:p>
            <a:pPr>
              <a:buFont typeface="Wingdings" pitchFamily="2" charset="2"/>
              <a:buNone/>
              <a:defRPr/>
            </a:pPr>
            <a:endParaRPr lang="de-DE" dirty="0"/>
          </a:p>
        </p:txBody>
      </p:sp>
      <p:sp>
        <p:nvSpPr>
          <p:cNvPr id="10245" name="Fußzeilenplatzhalt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altLang="de-DE">
                <a:solidFill>
                  <a:schemeClr val="tx2"/>
                </a:solidFill>
              </a:rPr>
              <a:t>Schulprogramm GS Königstein</a:t>
            </a:r>
          </a:p>
        </p:txBody>
      </p:sp>
    </p:spTree>
  </p:cSld>
  <p:clrMapOvr>
    <a:masterClrMapping/>
  </p:clrMapOvr>
  <p:transition advClick="0" advTm="1000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p:cNvSpPr>
            <a:spLocks noGrp="1"/>
          </p:cNvSpPr>
          <p:nvPr>
            <p:ph type="title"/>
          </p:nvPr>
        </p:nvSpPr>
        <p:spPr>
          <a:xfrm>
            <a:off x="612775" y="228600"/>
            <a:ext cx="8153400" cy="990600"/>
          </a:xfrm>
        </p:spPr>
        <p:txBody>
          <a:bodyPr/>
          <a:lstStyle/>
          <a:p>
            <a:pPr eaLnBrk="1" hangingPunct="1">
              <a:defRPr/>
            </a:pPr>
            <a:r>
              <a:rPr lang="de-DE" altLang="de-DE" dirty="0"/>
              <a:t>  </a:t>
            </a:r>
            <a:r>
              <a:rPr lang="de-DE" altLang="de-DE" dirty="0">
                <a:solidFill>
                  <a:schemeClr val="accent2">
                    <a:lumMod val="50000"/>
                  </a:schemeClr>
                </a:solidFill>
              </a:rPr>
              <a:t>14. Fortbildung</a:t>
            </a:r>
          </a:p>
        </p:txBody>
      </p:sp>
      <p:sp>
        <p:nvSpPr>
          <p:cNvPr id="28675" name="Inhaltsplatzhalter 2"/>
          <p:cNvSpPr>
            <a:spLocks noGrp="1"/>
          </p:cNvSpPr>
          <p:nvPr>
            <p:ph sz="quarter" idx="1"/>
          </p:nvPr>
        </p:nvSpPr>
        <p:spPr>
          <a:xfrm>
            <a:off x="612775" y="1600200"/>
            <a:ext cx="8153400" cy="4495800"/>
          </a:xfrm>
        </p:spPr>
        <p:txBody>
          <a:bodyPr/>
          <a:lstStyle/>
          <a:p>
            <a:pPr eaLnBrk="1" hangingPunct="1"/>
            <a:r>
              <a:rPr lang="de-DE" altLang="de-DE" sz="2000" dirty="0"/>
              <a:t>Jeder Kollege nimmt pro Schuljahr an drei externen FB teil.</a:t>
            </a:r>
          </a:p>
          <a:p>
            <a:pPr eaLnBrk="1" hangingPunct="1"/>
            <a:r>
              <a:rPr lang="de-DE" altLang="de-DE" sz="2000" dirty="0"/>
              <a:t>Inhalte von FB werden in DB an die Kollegen multipliziert.</a:t>
            </a:r>
          </a:p>
          <a:p>
            <a:pPr eaLnBrk="1" hangingPunct="1"/>
            <a:r>
              <a:rPr lang="de-DE" altLang="de-DE" sz="2000" dirty="0"/>
              <a:t>Inhalte von SCHILF werden zu Beginn des Schuljahres festgelegt.</a:t>
            </a:r>
          </a:p>
          <a:p>
            <a:pPr eaLnBrk="1" hangingPunct="1">
              <a:buFont typeface="Arial" charset="0"/>
              <a:buNone/>
            </a:pPr>
            <a:r>
              <a:rPr lang="de-DE" altLang="de-DE" sz="2000" dirty="0"/>
              <a:t>      </a:t>
            </a:r>
          </a:p>
          <a:p>
            <a:pPr eaLnBrk="1" hangingPunct="1">
              <a:buFont typeface="Arial" charset="0"/>
              <a:buNone/>
            </a:pPr>
            <a:r>
              <a:rPr lang="de-DE" altLang="de-DE" sz="2000" dirty="0"/>
              <a:t> Momentan gilt unser Fortbildungsinteresse folgenden Themen:</a:t>
            </a:r>
          </a:p>
          <a:p>
            <a:pPr eaLnBrk="1" hangingPunct="1"/>
            <a:r>
              <a:rPr lang="de-DE" altLang="de-DE" sz="2000" dirty="0"/>
              <a:t>Umsetzung der Lehrplanschwerpunkte bezüglich Medienbildung</a:t>
            </a:r>
          </a:p>
          <a:p>
            <a:pPr eaLnBrk="1" hangingPunct="1"/>
            <a:r>
              <a:rPr lang="de-DE" altLang="de-DE" sz="2000" dirty="0"/>
              <a:t>Möglichkeiten des Einsatzes digitaler Medien im Unterricht in Zusammenarbeit mit dem Medienpädagogischen Zentrum</a:t>
            </a:r>
          </a:p>
          <a:p>
            <a:pPr eaLnBrk="1" hangingPunct="1"/>
            <a:r>
              <a:rPr lang="de-DE" altLang="de-DE" sz="2000" dirty="0"/>
              <a:t>Einarbeitung in die Fächer Sport und Englisch für fachfremde Kollegen</a:t>
            </a:r>
          </a:p>
          <a:p>
            <a:pPr eaLnBrk="1" hangingPunct="1"/>
            <a:r>
              <a:rPr lang="de-DE" altLang="de-DE" sz="2000" dirty="0"/>
              <a:t>Erfahrungsaustausch zu GTA</a:t>
            </a:r>
          </a:p>
          <a:p>
            <a:pPr eaLnBrk="1" hangingPunct="1">
              <a:buFont typeface="Arial" charset="0"/>
              <a:buNone/>
            </a:pPr>
            <a:endParaRPr lang="de-DE" altLang="de-DE" sz="2000" dirty="0"/>
          </a:p>
        </p:txBody>
      </p:sp>
      <p:sp>
        <p:nvSpPr>
          <p:cNvPr id="27652" name="Fußzeilenplatzhalt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de-DE" altLang="de-DE" dirty="0">
                <a:solidFill>
                  <a:schemeClr val="accent2">
                    <a:lumMod val="50000"/>
                  </a:schemeClr>
                </a:solidFill>
              </a:rPr>
              <a:t>Schulprogramm GS Königstein</a:t>
            </a:r>
          </a:p>
        </p:txBody>
      </p:sp>
    </p:spTree>
  </p:cSld>
  <p:clrMapOvr>
    <a:masterClrMapping/>
  </p:clrMapOvr>
  <p:transition advClick="0" advTm="15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4213" y="260350"/>
            <a:ext cx="8153400" cy="990600"/>
          </a:xfrm>
        </p:spPr>
        <p:txBody>
          <a:bodyPr/>
          <a:lstStyle/>
          <a:p>
            <a:pPr eaLnBrk="1" hangingPunct="1">
              <a:defRPr/>
            </a:pPr>
            <a:r>
              <a:rPr lang="de-DE" altLang="de-DE" dirty="0"/>
              <a:t>  </a:t>
            </a:r>
            <a:r>
              <a:rPr lang="de-DE" altLang="de-DE" dirty="0">
                <a:solidFill>
                  <a:schemeClr val="accent2">
                    <a:lumMod val="50000"/>
                  </a:schemeClr>
                </a:solidFill>
              </a:rPr>
              <a:t>15. Evaluation</a:t>
            </a:r>
          </a:p>
        </p:txBody>
      </p:sp>
      <p:sp>
        <p:nvSpPr>
          <p:cNvPr id="29699" name="Inhaltsplatzhalter 2"/>
          <p:cNvSpPr>
            <a:spLocks noGrp="1"/>
          </p:cNvSpPr>
          <p:nvPr>
            <p:ph sz="quarter" idx="1"/>
          </p:nvPr>
        </p:nvSpPr>
        <p:spPr>
          <a:xfrm>
            <a:off x="612775" y="1600200"/>
            <a:ext cx="8153400" cy="4495800"/>
          </a:xfrm>
        </p:spPr>
        <p:txBody>
          <a:bodyPr/>
          <a:lstStyle/>
          <a:p>
            <a:pPr eaLnBrk="1" hangingPunct="1"/>
            <a:r>
              <a:rPr lang="de-DE" altLang="de-DE" sz="2400"/>
              <a:t>Das Schulprogramm wird jährlich in der Vorbereitungswoche durch das Kollegium evaluiert und aktualisiert.</a:t>
            </a:r>
          </a:p>
          <a:p>
            <a:pPr eaLnBrk="1" hangingPunct="1"/>
            <a:r>
              <a:rPr lang="de-DE" altLang="de-DE" sz="2400"/>
              <a:t>regelmäßige Reflexion im Kollegium</a:t>
            </a:r>
          </a:p>
          <a:p>
            <a:pPr eaLnBrk="1" hangingPunct="1"/>
            <a:r>
              <a:rPr lang="de-DE" altLang="de-DE" sz="2400"/>
              <a:t>Abstimmung des Schulprogrammes mit dem Elternrat der Schule</a:t>
            </a:r>
          </a:p>
          <a:p>
            <a:pPr eaLnBrk="1" hangingPunct="1"/>
            <a:r>
              <a:rPr lang="de-DE" altLang="de-DE" sz="2400"/>
              <a:t>Austausch zwischen Elternrat und Schulleitung</a:t>
            </a:r>
          </a:p>
          <a:p>
            <a:pPr eaLnBrk="1" hangingPunct="1"/>
            <a:r>
              <a:rPr lang="de-DE" altLang="de-DE" sz="2400"/>
              <a:t>Unterrichtsbesuche durch Schulleiter und Fachberater </a:t>
            </a:r>
          </a:p>
          <a:p>
            <a:pPr eaLnBrk="1" hangingPunct="1"/>
            <a:r>
              <a:rPr lang="de-DE" altLang="de-DE" sz="2400"/>
              <a:t>Mitarbeitergespräche</a:t>
            </a:r>
          </a:p>
          <a:p>
            <a:pPr eaLnBrk="1" hangingPunct="1"/>
            <a:endParaRPr lang="de-DE" altLang="de-DE" sz="2400"/>
          </a:p>
          <a:p>
            <a:pPr eaLnBrk="1" hangingPunct="1">
              <a:buFont typeface="Wingdings" pitchFamily="2" charset="2"/>
              <a:buNone/>
            </a:pPr>
            <a:endParaRPr lang="de-DE" altLang="de-DE"/>
          </a:p>
        </p:txBody>
      </p:sp>
      <p:sp>
        <p:nvSpPr>
          <p:cNvPr id="28676" name="Fußzeilenplatzhalt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de-DE" altLang="de-DE" dirty="0">
                <a:solidFill>
                  <a:schemeClr val="accent2">
                    <a:lumMod val="50000"/>
                  </a:schemeClr>
                </a:solidFill>
              </a:rPr>
              <a:t>Schulprogramm GS Königstein</a:t>
            </a:r>
          </a:p>
        </p:txBody>
      </p:sp>
    </p:spTree>
  </p:cSld>
  <p:clrMapOvr>
    <a:masterClrMapping/>
  </p:clrMapOvr>
  <p:transition advClick="0" advTm="15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a:xfrm>
            <a:off x="612775" y="228600"/>
            <a:ext cx="8153400" cy="990600"/>
          </a:xfrm>
        </p:spPr>
        <p:txBody>
          <a:bodyPr/>
          <a:lstStyle/>
          <a:p>
            <a:pPr eaLnBrk="1" hangingPunct="1">
              <a:defRPr/>
            </a:pPr>
            <a:r>
              <a:rPr lang="de-DE" altLang="de-DE" dirty="0"/>
              <a:t> </a:t>
            </a:r>
            <a:r>
              <a:rPr lang="de-DE" altLang="de-DE" dirty="0">
                <a:solidFill>
                  <a:schemeClr val="accent2">
                    <a:lumMod val="50000"/>
                  </a:schemeClr>
                </a:solidFill>
              </a:rPr>
              <a:t>1. Leitbild</a:t>
            </a:r>
          </a:p>
        </p:txBody>
      </p:sp>
      <p:sp>
        <p:nvSpPr>
          <p:cNvPr id="11267" name="Inhaltsplatzhalter 2"/>
          <p:cNvSpPr>
            <a:spLocks noGrp="1"/>
          </p:cNvSpPr>
          <p:nvPr>
            <p:ph sz="quarter" idx="1"/>
          </p:nvPr>
        </p:nvSpPr>
        <p:spPr>
          <a:xfrm>
            <a:off x="612775" y="1600200"/>
            <a:ext cx="8153400" cy="4495800"/>
          </a:xfrm>
        </p:spPr>
        <p:txBody>
          <a:bodyPr/>
          <a:lstStyle/>
          <a:p>
            <a:pPr eaLnBrk="1" hangingPunct="1">
              <a:buFont typeface="Wingdings" pitchFamily="2" charset="2"/>
              <a:buNone/>
            </a:pPr>
            <a:r>
              <a:rPr lang="de-DE" altLang="de-DE" sz="2400"/>
              <a:t>      </a:t>
            </a:r>
            <a:r>
              <a:rPr lang="de-DE" altLang="de-DE" sz="3600"/>
              <a:t>Unsere Schüler  lernen mit Herz,        </a:t>
            </a:r>
          </a:p>
          <a:p>
            <a:pPr eaLnBrk="1" hangingPunct="1">
              <a:buFont typeface="Wingdings" pitchFamily="2" charset="2"/>
              <a:buNone/>
            </a:pPr>
            <a:r>
              <a:rPr lang="de-DE" altLang="de-DE" sz="3600"/>
              <a:t>            Hand und Verstand.</a:t>
            </a:r>
          </a:p>
          <a:p>
            <a:pPr eaLnBrk="1" hangingPunct="1">
              <a:buFont typeface="Wingdings" pitchFamily="2" charset="2"/>
              <a:buNone/>
            </a:pPr>
            <a:r>
              <a:rPr lang="de-DE" altLang="de-DE" sz="2000"/>
              <a:t>Uns ist wichtig, dass   </a:t>
            </a:r>
          </a:p>
          <a:p>
            <a:pPr eaLnBrk="1" hangingPunct="1">
              <a:buFont typeface="Wingdings" pitchFamily="2" charset="2"/>
              <a:buChar char="Ø"/>
            </a:pPr>
            <a:r>
              <a:rPr lang="de-DE" altLang="de-DE" sz="2000"/>
              <a:t>wir alle in einer Atmosphäre lernen und arbeiten, die von gegenseitiger Achtung, Anerkennung, Toleranz und Akzeptanz geprägt ist.  </a:t>
            </a:r>
          </a:p>
          <a:p>
            <a:pPr eaLnBrk="1" hangingPunct="1">
              <a:buFont typeface="Wingdings" pitchFamily="2" charset="2"/>
              <a:buChar char="Ø"/>
            </a:pPr>
            <a:r>
              <a:rPr lang="de-DE" altLang="de-DE" sz="2000"/>
              <a:t>jeder Schüler in seiner Persönlichkeit gestärkt wird.   </a:t>
            </a:r>
          </a:p>
          <a:p>
            <a:pPr eaLnBrk="1" hangingPunct="1">
              <a:buFont typeface="Wingdings" pitchFamily="2" charset="2"/>
              <a:buChar char="Ø"/>
            </a:pPr>
            <a:r>
              <a:rPr lang="de-DE" altLang="de-DE" sz="2000"/>
              <a:t>wir die Schüler befähigen, den Schulalltag aktiv, selbstständig, anstrengungsbereit  und zuverlässig mitzugestalten. </a:t>
            </a:r>
          </a:p>
          <a:p>
            <a:pPr eaLnBrk="1" hangingPunct="1">
              <a:buFont typeface="Wingdings" pitchFamily="2" charset="2"/>
              <a:buChar char="Ø"/>
            </a:pPr>
            <a:r>
              <a:rPr lang="de-DE" altLang="de-DE" sz="2000"/>
              <a:t>unsere Schüler zusammen arbeiten und sich beim Lernen unterstützen.</a:t>
            </a:r>
          </a:p>
          <a:p>
            <a:pPr eaLnBrk="1" hangingPunct="1">
              <a:buFont typeface="Wingdings" pitchFamily="2" charset="2"/>
              <a:buChar char="Ø"/>
            </a:pPr>
            <a:r>
              <a:rPr lang="de-DE" altLang="de-DE" sz="2000"/>
              <a:t>alle an der Bildung und Erziehung Beteiligten gemeinsam an der Umsetzung unseres Leitbildes arbeiten.</a:t>
            </a:r>
          </a:p>
          <a:p>
            <a:pPr eaLnBrk="1" hangingPunct="1">
              <a:buFont typeface="Wingdings" pitchFamily="2" charset="2"/>
              <a:buChar char="Ø"/>
            </a:pPr>
            <a:endParaRPr lang="de-DE" altLang="de-DE" sz="2000"/>
          </a:p>
          <a:p>
            <a:pPr eaLnBrk="1" hangingPunct="1"/>
            <a:endParaRPr lang="de-DE" altLang="de-DE" sz="2000"/>
          </a:p>
          <a:p>
            <a:pPr eaLnBrk="1" hangingPunct="1"/>
            <a:endParaRPr lang="de-DE" altLang="de-DE" sz="1800"/>
          </a:p>
          <a:p>
            <a:pPr eaLnBrk="1" hangingPunct="1"/>
            <a:endParaRPr lang="de-DE" altLang="de-DE"/>
          </a:p>
        </p:txBody>
      </p:sp>
      <p:sp>
        <p:nvSpPr>
          <p:cNvPr id="11268" name="Fußzeilenplatzhalt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de-DE" altLang="de-DE" dirty="0">
                <a:solidFill>
                  <a:schemeClr val="accent2">
                    <a:lumMod val="50000"/>
                  </a:schemeClr>
                </a:solidFill>
              </a:rPr>
              <a:t>Schulprogramm GS Königstein</a:t>
            </a:r>
          </a:p>
        </p:txBody>
      </p:sp>
    </p:spTree>
  </p:cSld>
  <p:clrMapOvr>
    <a:masterClrMapping/>
  </p:clrMapOvr>
  <p:transition advClick="0" advTm="15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612775" y="228600"/>
            <a:ext cx="8153400" cy="990600"/>
          </a:xfrm>
        </p:spPr>
        <p:txBody>
          <a:bodyPr/>
          <a:lstStyle/>
          <a:p>
            <a:pPr eaLnBrk="1" hangingPunct="1">
              <a:defRPr/>
            </a:pPr>
            <a:r>
              <a:rPr lang="de-DE" altLang="de-DE" sz="3200" dirty="0">
                <a:solidFill>
                  <a:schemeClr val="accent2">
                    <a:lumMod val="50000"/>
                  </a:schemeClr>
                </a:solidFill>
                <a:latin typeface="Arial" charset="0"/>
                <a:cs typeface="Arial" charset="0"/>
              </a:rPr>
              <a:t>2. </a:t>
            </a:r>
            <a:r>
              <a:rPr lang="de-DE" altLang="de-DE" sz="3200" dirty="0" err="1">
                <a:solidFill>
                  <a:schemeClr val="accent2">
                    <a:lumMod val="50000"/>
                  </a:schemeClr>
                </a:solidFill>
                <a:latin typeface="Arial" charset="0"/>
                <a:cs typeface="Arial" charset="0"/>
              </a:rPr>
              <a:t>Ausgangssituation,Rahmenbedingungen</a:t>
            </a:r>
            <a:endParaRPr lang="de-DE" altLang="de-DE" sz="3200" dirty="0">
              <a:solidFill>
                <a:schemeClr val="accent2">
                  <a:lumMod val="50000"/>
                </a:schemeClr>
              </a:solidFill>
              <a:latin typeface="Arial" charset="0"/>
              <a:cs typeface="Arial" charset="0"/>
            </a:endParaRPr>
          </a:p>
        </p:txBody>
      </p:sp>
      <p:sp>
        <p:nvSpPr>
          <p:cNvPr id="15363" name="Inhaltsplatzhalter 2"/>
          <p:cNvSpPr>
            <a:spLocks noGrp="1"/>
          </p:cNvSpPr>
          <p:nvPr>
            <p:ph sz="quarter" idx="1"/>
          </p:nvPr>
        </p:nvSpPr>
        <p:spPr>
          <a:xfrm>
            <a:off x="612775" y="1600200"/>
            <a:ext cx="8153400" cy="4495800"/>
          </a:xfrm>
        </p:spPr>
        <p:txBody>
          <a:bodyPr/>
          <a:lstStyle/>
          <a:p>
            <a:pPr eaLnBrk="1" hangingPunct="1">
              <a:defRPr/>
            </a:pPr>
            <a:r>
              <a:rPr lang="de-DE" altLang="de-DE" sz="1400" dirty="0">
                <a:cs typeface="Arial" charset="0"/>
              </a:rPr>
              <a:t>Unsere </a:t>
            </a:r>
            <a:r>
              <a:rPr lang="de-DE" altLang="de-DE" sz="1400" dirty="0" err="1">
                <a:cs typeface="Arial" charset="0"/>
              </a:rPr>
              <a:t>einzügige</a:t>
            </a:r>
            <a:r>
              <a:rPr lang="de-DE" altLang="de-DE" sz="1400" dirty="0">
                <a:cs typeface="Arial" charset="0"/>
              </a:rPr>
              <a:t> Grundschule befindet sich im Zentrum der Stadt Königstein in unmittelbarer Nähe zu Kirche und Rathaus. </a:t>
            </a:r>
          </a:p>
          <a:p>
            <a:pPr eaLnBrk="1" hangingPunct="1">
              <a:defRPr/>
            </a:pPr>
            <a:r>
              <a:rPr lang="de-DE" altLang="de-DE" sz="1400" dirty="0">
                <a:cs typeface="Arial" charset="0"/>
              </a:rPr>
              <a:t>Bei uns lernen 76 Schüler in 4 Klassen aus den Orten Königstein, Kurort Rathen, Leupoldishain, Halbestadt, Ebenheit und Pfaffendorf.</a:t>
            </a:r>
          </a:p>
          <a:p>
            <a:pPr eaLnBrk="1" hangingPunct="1">
              <a:defRPr/>
            </a:pPr>
            <a:r>
              <a:rPr lang="de-DE" altLang="de-DE" sz="1400" dirty="0">
                <a:cs typeface="Arial" charset="0"/>
              </a:rPr>
              <a:t>Unser Schulgebäude wurde 1992 durch den Schulträger, die Stadt Königstein, komplett saniert und befindet sich in einem guten Zustand.</a:t>
            </a:r>
          </a:p>
          <a:p>
            <a:pPr eaLnBrk="1" hangingPunct="1">
              <a:defRPr/>
            </a:pPr>
            <a:r>
              <a:rPr lang="de-DE" altLang="de-DE" sz="1400" dirty="0">
                <a:cs typeface="Arial" charset="0"/>
              </a:rPr>
              <a:t>Außer den vier Klassenzimmern stehen uns ein Gruppenarbeitsraum mit interaktiver Tafel, ein Werkraum, ein Musikzimmer sowie ein Computerzimmer mit 11 Computerarbeitsplätzen zur Verfügung. 10 mobile Laptops und 16 Tablets bieten die Möglichkeit der individuellen Nutzung während der Arbeit in den Klassen. </a:t>
            </a:r>
          </a:p>
          <a:p>
            <a:pPr eaLnBrk="1" hangingPunct="1">
              <a:defRPr/>
            </a:pPr>
            <a:r>
              <a:rPr lang="de-DE" altLang="de-DE" sz="1400" dirty="0">
                <a:cs typeface="Arial" charset="0"/>
              </a:rPr>
              <a:t>Der Gruppenarbeitsraum wurde zur überwiegend selbstständigen Arbeit nach Plan mit Einzeltischen in Dreiecksform, die variabel zu Gruppentischen angeordnet werden, ausgestattet.</a:t>
            </a:r>
          </a:p>
          <a:p>
            <a:pPr eaLnBrk="1" hangingPunct="1">
              <a:defRPr/>
            </a:pPr>
            <a:r>
              <a:rPr lang="de-DE" altLang="de-DE" sz="1400" dirty="0">
                <a:cs typeface="Arial" charset="0"/>
              </a:rPr>
              <a:t>Auf dem Schulgelände befindet sich auch unser Schulgarten, der von allen Klassen im Rahmen des Sachunterrichtes und GTA „Gesund und fit in Küche und Garten“ bewirtschaftet wird.</a:t>
            </a:r>
          </a:p>
          <a:p>
            <a:pPr eaLnBrk="1" hangingPunct="1">
              <a:defRPr/>
            </a:pPr>
            <a:r>
              <a:rPr lang="de-DE" altLang="de-DE" sz="1400" dirty="0">
                <a:cs typeface="Arial" charset="0"/>
              </a:rPr>
              <a:t>Die Sporthalle, einen Sportplatz, den Pausenhof sowie den Speiseraum nutzen wir gemeinsam mit der benachbarten Oberschule.</a:t>
            </a:r>
          </a:p>
          <a:p>
            <a:pPr eaLnBrk="1" hangingPunct="1">
              <a:defRPr/>
            </a:pPr>
            <a:endParaRPr lang="de-DE" altLang="de-DE" sz="1800" dirty="0">
              <a:cs typeface="Arial" charset="0"/>
            </a:endParaRPr>
          </a:p>
          <a:p>
            <a:pPr marL="0" indent="0" eaLnBrk="1" hangingPunct="1">
              <a:buFont typeface="Wingdings" pitchFamily="2" charset="2"/>
              <a:buNone/>
              <a:defRPr/>
            </a:pPr>
            <a:r>
              <a:rPr lang="de-DE" altLang="de-DE" sz="1800" dirty="0">
                <a:solidFill>
                  <a:schemeClr val="accent2">
                    <a:lumMod val="50000"/>
                  </a:schemeClr>
                </a:solidFill>
                <a:cs typeface="Arial" charset="0"/>
              </a:rPr>
              <a:t>                                        </a:t>
            </a:r>
            <a:r>
              <a:rPr lang="de-DE" altLang="de-DE" sz="1400" dirty="0">
                <a:solidFill>
                  <a:schemeClr val="accent2">
                    <a:lumMod val="50000"/>
                  </a:schemeClr>
                </a:solidFill>
                <a:latin typeface="Arial" panose="020B0604020202020204" pitchFamily="34" charset="0"/>
                <a:cs typeface="Arial" panose="020B0604020202020204" pitchFamily="34" charset="0"/>
              </a:rPr>
              <a:t>Schulprogramm GS Königstein</a:t>
            </a:r>
          </a:p>
        </p:txBody>
      </p:sp>
    </p:spTree>
  </p:cSld>
  <p:clrMapOvr>
    <a:masterClrMapping/>
  </p:clrMapOvr>
  <p:transition advClick="0" advTm="15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p:cNvPr>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de-DE" dirty="0">
                <a:solidFill>
                  <a:schemeClr val="accent2">
                    <a:lumMod val="50000"/>
                  </a:schemeClr>
                </a:solidFill>
              </a:rPr>
              <a:t>3. Bausteine unserer Arbeit</a:t>
            </a:r>
          </a:p>
        </p:txBody>
      </p:sp>
      <p:graphicFrame>
        <p:nvGraphicFramePr>
          <p:cNvPr id="6" name="Inhaltsplatzhalter 5">
            <a:extLst/>
          </p:cNvPr>
          <p:cNvGraphicFramePr>
            <a:graphicFrameLocks noGrp="1"/>
          </p:cNvGraphicFramePr>
          <p:nvPr>
            <p:ph sz="quarter" idx="1"/>
            <p:extLst>
              <p:ext uri="{D42A27DB-BD31-4B8C-83A1-F6EECF244321}">
                <p14:modId xmlns:p14="http://schemas.microsoft.com/office/powerpoint/2010/main" val="4262443899"/>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feld 7">
            <a:extLst/>
          </p:cNvPr>
          <p:cNvSpPr txBox="1"/>
          <p:nvPr/>
        </p:nvSpPr>
        <p:spPr>
          <a:xfrm>
            <a:off x="3492500" y="3213100"/>
            <a:ext cx="2159000" cy="1200150"/>
          </a:xfrm>
          <a:prstGeom prst="rect">
            <a:avLst/>
          </a:prstGeom>
          <a:noFill/>
        </p:spPr>
        <p:txBody>
          <a:bodyPr>
            <a:spAutoFit/>
          </a:bodyPr>
          <a:lstStyle/>
          <a:p>
            <a:pPr algn="ctr" eaLnBrk="1" hangingPunct="1">
              <a:defRPr/>
            </a:pPr>
            <a:r>
              <a:rPr lang="de-DE" sz="2400" dirty="0">
                <a:solidFill>
                  <a:schemeClr val="accent5">
                    <a:lumMod val="50000"/>
                  </a:schemeClr>
                </a:solidFill>
              </a:rPr>
              <a:t>Unterricht </a:t>
            </a:r>
          </a:p>
          <a:p>
            <a:pPr algn="ctr" eaLnBrk="1" hangingPunct="1">
              <a:defRPr/>
            </a:pPr>
            <a:r>
              <a:rPr lang="de-DE" sz="2400" dirty="0">
                <a:solidFill>
                  <a:schemeClr val="accent5">
                    <a:lumMod val="50000"/>
                  </a:schemeClr>
                </a:solidFill>
              </a:rPr>
              <a:t>als </a:t>
            </a:r>
          </a:p>
          <a:p>
            <a:pPr algn="ctr" eaLnBrk="1" hangingPunct="1">
              <a:defRPr/>
            </a:pPr>
            <a:r>
              <a:rPr lang="de-DE" sz="2400" dirty="0">
                <a:solidFill>
                  <a:schemeClr val="accent5">
                    <a:lumMod val="50000"/>
                  </a:schemeClr>
                </a:solidFill>
              </a:rPr>
              <a:t>Hauptinhalt</a:t>
            </a:r>
          </a:p>
        </p:txBody>
      </p:sp>
      <p:sp>
        <p:nvSpPr>
          <p:cNvPr id="12293" name="Fußzeilenplatzhalt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de-DE" altLang="de-DE" dirty="0">
                <a:solidFill>
                  <a:schemeClr val="accent2">
                    <a:lumMod val="50000"/>
                  </a:schemeClr>
                </a:solidFill>
              </a:rPr>
              <a:t>Schulprogramm GS Königstein</a:t>
            </a:r>
          </a:p>
        </p:txBody>
      </p:sp>
      <p:sp>
        <p:nvSpPr>
          <p:cNvPr id="3" name="Abgerundetes Rechteck 2"/>
          <p:cNvSpPr/>
          <p:nvPr/>
        </p:nvSpPr>
        <p:spPr>
          <a:xfrm>
            <a:off x="6005513" y="3957638"/>
            <a:ext cx="2022475" cy="91122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sz="1400" dirty="0"/>
              <a:t>Erziehungspartnerschaft</a:t>
            </a:r>
          </a:p>
          <a:p>
            <a:pPr algn="ctr">
              <a:defRPr/>
            </a:pPr>
            <a:r>
              <a:rPr lang="de-DE" sz="1400" dirty="0"/>
              <a:t>Bildungsberatung</a:t>
            </a:r>
          </a:p>
        </p:txBody>
      </p:sp>
      <p:sp>
        <p:nvSpPr>
          <p:cNvPr id="4" name="Abgerundetes Rechteck 3"/>
          <p:cNvSpPr/>
          <p:nvPr/>
        </p:nvSpPr>
        <p:spPr>
          <a:xfrm>
            <a:off x="2840038" y="5229225"/>
            <a:ext cx="1584325" cy="8636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t>Kooperation</a:t>
            </a:r>
          </a:p>
        </p:txBody>
      </p:sp>
    </p:spTree>
  </p:cSld>
  <p:clrMapOvr>
    <a:masterClrMapping/>
  </p:clrMapOvr>
  <p:transition advClick="0" advTm="10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a:xfrm>
            <a:off x="612775" y="228600"/>
            <a:ext cx="8153400" cy="990600"/>
          </a:xfrm>
        </p:spPr>
        <p:txBody>
          <a:bodyPr/>
          <a:lstStyle/>
          <a:p>
            <a:r>
              <a:rPr lang="de-DE" altLang="de-DE"/>
              <a:t>4. Entwicklungsschwerpunkte</a:t>
            </a:r>
          </a:p>
        </p:txBody>
      </p:sp>
      <p:sp>
        <p:nvSpPr>
          <p:cNvPr id="14339" name="Inhaltsplatzhalter 2"/>
          <p:cNvSpPr>
            <a:spLocks noGrp="1"/>
          </p:cNvSpPr>
          <p:nvPr>
            <p:ph sz="quarter" idx="1"/>
          </p:nvPr>
        </p:nvSpPr>
        <p:spPr>
          <a:xfrm>
            <a:off x="612775" y="1600200"/>
            <a:ext cx="8153400" cy="4495800"/>
          </a:xfrm>
        </p:spPr>
        <p:txBody>
          <a:bodyPr/>
          <a:lstStyle/>
          <a:p>
            <a:r>
              <a:rPr lang="de-DE" altLang="de-DE" dirty="0"/>
              <a:t>Fortführung der GTA-Konzeption</a:t>
            </a:r>
          </a:p>
          <a:p>
            <a:r>
              <a:rPr lang="de-DE" altLang="de-DE" sz="1400" dirty="0"/>
              <a:t>Organisation, praktische Umsetzung und Durchführung der geplanten GTA im Schulalltag</a:t>
            </a:r>
          </a:p>
          <a:p>
            <a:r>
              <a:rPr lang="de-DE" altLang="de-DE" sz="1400" dirty="0"/>
              <a:t>Einarbeitung der GTA-Anbieter entsprechend ihrer thematischen Schwerpunkte und der Bedürfnisse unserer  Schüler</a:t>
            </a:r>
          </a:p>
          <a:p>
            <a:r>
              <a:rPr lang="de-DE" altLang="de-DE" sz="1400" dirty="0"/>
              <a:t>Aufbau einer langfristigen Zusammenarbeit mit den GTA-Anbietern auf Basis gegenseitiger Absprache mit dem Lehrerkollegium</a:t>
            </a:r>
          </a:p>
          <a:p>
            <a:r>
              <a:rPr lang="de-DE" altLang="de-DE" sz="1400" dirty="0"/>
              <a:t>Evaluation der durchgeführten GTA bezüglich inhaltlicher Qualität und Eignung für unsere Schüler</a:t>
            </a:r>
          </a:p>
          <a:p>
            <a:r>
              <a:rPr lang="de-DE" altLang="de-DE" dirty="0"/>
              <a:t>Umsetzung des </a:t>
            </a:r>
            <a:r>
              <a:rPr lang="de-DE" altLang="de-DE" dirty="0" err="1"/>
              <a:t>DigitalPaktes</a:t>
            </a:r>
            <a:endParaRPr lang="de-DE" altLang="de-DE" dirty="0"/>
          </a:p>
          <a:p>
            <a:r>
              <a:rPr lang="de-DE" altLang="de-DE" sz="1400" dirty="0"/>
              <a:t>Auseinandersetzung mit medienpädagogischen und mediendidaktischen Aspekten der Nutzung digitaler Medien</a:t>
            </a:r>
          </a:p>
          <a:p>
            <a:r>
              <a:rPr lang="de-DE" altLang="de-DE" sz="1400" dirty="0"/>
              <a:t>Nutzung von Fortbildungsangeboten zum Thema „Digitale Medien und Lernen“</a:t>
            </a:r>
          </a:p>
          <a:p>
            <a:r>
              <a:rPr lang="de-DE" altLang="de-DE" sz="1400" dirty="0"/>
              <a:t>Nutzung der Plattform „</a:t>
            </a:r>
            <a:r>
              <a:rPr lang="de-DE" altLang="de-DE" sz="1400" dirty="0" err="1"/>
              <a:t>LernSax</a:t>
            </a:r>
            <a:r>
              <a:rPr lang="de-DE" altLang="de-DE" sz="1400" dirty="0"/>
              <a:t>“ </a:t>
            </a:r>
          </a:p>
          <a:p>
            <a:r>
              <a:rPr lang="de-DE" altLang="de-DE" sz="1400" dirty="0"/>
              <a:t>Fortsetzung der engen Zusammenarbeit mit dem Schulträger zur Umsetzung des </a:t>
            </a:r>
            <a:r>
              <a:rPr lang="de-DE" altLang="de-DE" sz="1400" dirty="0" err="1"/>
              <a:t>DigitalPaktes</a:t>
            </a:r>
            <a:endParaRPr lang="de-DE" altLang="de-DE" sz="1400" dirty="0"/>
          </a:p>
        </p:txBody>
      </p:sp>
      <p:sp>
        <p:nvSpPr>
          <p:cNvPr id="14340" name="Fußzeilenplatzhalt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altLang="de-DE">
                <a:solidFill>
                  <a:schemeClr val="tx2"/>
                </a:solidFill>
              </a:rPr>
              <a:t>Schulprogramm GS Königstein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a:xfrm>
            <a:off x="612775" y="228600"/>
            <a:ext cx="8153400" cy="990600"/>
          </a:xfrm>
        </p:spPr>
        <p:txBody>
          <a:bodyPr/>
          <a:lstStyle/>
          <a:p>
            <a:pPr eaLnBrk="1" hangingPunct="1">
              <a:defRPr/>
            </a:pPr>
            <a:r>
              <a:rPr lang="de-DE" altLang="de-DE" dirty="0">
                <a:solidFill>
                  <a:schemeClr val="accent2">
                    <a:lumMod val="50000"/>
                  </a:schemeClr>
                </a:solidFill>
              </a:rPr>
              <a:t>5. Unterrichtsarbeit</a:t>
            </a:r>
          </a:p>
        </p:txBody>
      </p:sp>
      <p:sp>
        <p:nvSpPr>
          <p:cNvPr id="14339" name="Inhaltsplatzhalter 2">
            <a:extLst/>
          </p:cNvPr>
          <p:cNvSpPr>
            <a:spLocks noGrp="1"/>
          </p:cNvSpPr>
          <p:nvPr>
            <p:ph sz="quarter" idx="1"/>
          </p:nvPr>
        </p:nvSpPr>
        <p:spPr>
          <a:xfrm>
            <a:off x="395288" y="1600200"/>
            <a:ext cx="8291512" cy="4525963"/>
          </a:xfrm>
        </p:spPr>
        <p:txBody>
          <a:bodyPr/>
          <a:lstStyle/>
          <a:p>
            <a:pPr eaLnBrk="1" hangingPunct="1">
              <a:defRPr/>
            </a:pPr>
            <a:endParaRPr lang="de-DE" sz="2000" dirty="0">
              <a:cs typeface="Arial" charset="0"/>
            </a:endParaRPr>
          </a:p>
          <a:p>
            <a:pPr eaLnBrk="1" hangingPunct="1">
              <a:defRPr/>
            </a:pPr>
            <a:r>
              <a:rPr lang="de-DE" sz="2000" dirty="0">
                <a:latin typeface="+mj-lt"/>
                <a:cs typeface="Arial" charset="0"/>
              </a:rPr>
              <a:t>In der Grundschule stehen wir vor der Herausforderung, Kinder mit einem breiten Leistungsspektrum zu einem gemeinsamen Ziel zu führen:</a:t>
            </a:r>
          </a:p>
          <a:p>
            <a:pPr algn="ctr" eaLnBrk="1" hangingPunct="1">
              <a:buFont typeface="Arial" charset="0"/>
              <a:buNone/>
              <a:defRPr/>
            </a:pPr>
            <a:r>
              <a:rPr lang="de-DE" sz="2000" dirty="0">
                <a:latin typeface="+mj-lt"/>
                <a:cs typeface="Arial" charset="0"/>
              </a:rPr>
              <a:t>      </a:t>
            </a:r>
            <a:r>
              <a:rPr lang="de-DE" sz="2000" b="1" dirty="0">
                <a:latin typeface="+mj-lt"/>
                <a:cs typeface="Arial" charset="0"/>
              </a:rPr>
              <a:t>Voraussetzungen schaffen für das erfolgreiche Lernen an weiterführenden Schulen </a:t>
            </a:r>
          </a:p>
          <a:p>
            <a:pPr eaLnBrk="1" hangingPunct="1">
              <a:defRPr/>
            </a:pPr>
            <a:r>
              <a:rPr lang="de-DE" sz="2000" dirty="0">
                <a:latin typeface="+mj-lt"/>
                <a:cs typeface="Arial" charset="0"/>
              </a:rPr>
              <a:t>Deshalb ist es besonders notwendig, die Schüler entsprechend ihrer individuellen Lern- und Entwicklungsvoraussetzungen zu fordern und zu fördern.</a:t>
            </a:r>
          </a:p>
          <a:p>
            <a:pPr eaLnBrk="1" hangingPunct="1">
              <a:defRPr/>
            </a:pPr>
            <a:r>
              <a:rPr lang="de-DE" sz="2000" dirty="0">
                <a:latin typeface="+mj-lt"/>
                <a:cs typeface="Arial" charset="0"/>
              </a:rPr>
              <a:t>Um der Heterogenität der Schüler gerecht zu werden, nutzen wir verschiedene Möglichkeiten einer gezielten Differenzierung.</a:t>
            </a:r>
          </a:p>
          <a:p>
            <a:pPr eaLnBrk="1" hangingPunct="1">
              <a:defRPr/>
            </a:pPr>
            <a:endParaRPr lang="de-DE" dirty="0"/>
          </a:p>
        </p:txBody>
      </p:sp>
      <p:sp>
        <p:nvSpPr>
          <p:cNvPr id="14340" name="Fußzeilenplatzhalt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de-DE" altLang="de-DE" dirty="0">
                <a:solidFill>
                  <a:schemeClr val="accent2">
                    <a:lumMod val="50000"/>
                  </a:schemeClr>
                </a:solidFill>
              </a:rPr>
              <a:t>Schulprogramm GS Königstein</a:t>
            </a:r>
          </a:p>
        </p:txBody>
      </p:sp>
    </p:spTree>
  </p:cSld>
  <p:clrMapOvr>
    <a:masterClrMapping/>
  </p:clrMapOvr>
  <p:transition advClick="0" advTm="15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p:cNvPr>
          <p:cNvSpPr>
            <a:spLocks noGrp="1"/>
          </p:cNvSpPr>
          <p:nvPr>
            <p:ph type="title"/>
          </p:nvPr>
        </p:nvSpPr>
        <p:spPr>
          <a:xfrm>
            <a:off x="612775" y="228600"/>
            <a:ext cx="8153400" cy="990600"/>
          </a:xfrm>
        </p:spPr>
        <p:txBody>
          <a:bodyPr rtlCol="0">
            <a:normAutofit fontScale="90000"/>
          </a:bodyPr>
          <a:lstStyle/>
          <a:p>
            <a:pPr algn="ctr" eaLnBrk="1" fontAlgn="auto" hangingPunct="1">
              <a:spcAft>
                <a:spcPts val="0"/>
              </a:spcAft>
              <a:defRPr/>
            </a:pPr>
            <a:r>
              <a:rPr lang="de-DE" dirty="0">
                <a:solidFill>
                  <a:schemeClr val="accent2">
                    <a:lumMod val="50000"/>
                  </a:schemeClr>
                </a:solidFill>
              </a:rPr>
              <a:t>Schwerpunkte der        Unterrichtsgestaltung</a:t>
            </a:r>
          </a:p>
        </p:txBody>
      </p:sp>
      <p:sp>
        <p:nvSpPr>
          <p:cNvPr id="3" name="Inhaltsplatzhalter 2">
            <a:extLst/>
          </p:cNvPr>
          <p:cNvSpPr>
            <a:spLocks noGrp="1"/>
          </p:cNvSpPr>
          <p:nvPr>
            <p:ph sz="quarter" idx="1"/>
          </p:nvPr>
        </p:nvSpPr>
        <p:spPr>
          <a:xfrm>
            <a:off x="612775" y="1600200"/>
            <a:ext cx="8153400" cy="4495800"/>
          </a:xfrm>
        </p:spPr>
        <p:txBody>
          <a:bodyPr rtlCol="0">
            <a:normAutofit fontScale="92500" lnSpcReduction="20000"/>
          </a:bodyPr>
          <a:lstStyle/>
          <a:p>
            <a:pPr marL="320040" indent="-320040" eaLnBrk="1" fontAlgn="auto" hangingPunct="1">
              <a:spcAft>
                <a:spcPts val="0"/>
              </a:spcAft>
              <a:buFont typeface="Arial" pitchFamily="34" charset="0"/>
              <a:buNone/>
              <a:defRPr/>
            </a:pPr>
            <a:r>
              <a:rPr lang="de-DE" dirty="0"/>
              <a:t> </a:t>
            </a:r>
            <a:endParaRPr lang="de-DE" sz="2800" dirty="0">
              <a:latin typeface="+mj-lt"/>
            </a:endParaRPr>
          </a:p>
          <a:p>
            <a:pPr marL="320040" indent="-320040" eaLnBrk="1" fontAlgn="auto" hangingPunct="1">
              <a:spcAft>
                <a:spcPts val="0"/>
              </a:spcAft>
              <a:buFont typeface="Arial" pitchFamily="34" charset="0"/>
              <a:buChar char="•"/>
              <a:defRPr/>
            </a:pPr>
            <a:r>
              <a:rPr lang="de-DE" sz="2100" dirty="0">
                <a:cs typeface="Arial" pitchFamily="34" charset="0"/>
              </a:rPr>
              <a:t>Organisation und Durchführung eines leistungsorientierten und zugleich individuell schülerbezogenen Unterrichts</a:t>
            </a:r>
          </a:p>
          <a:p>
            <a:pPr marL="320040" indent="-320040" eaLnBrk="1" fontAlgn="auto" hangingPunct="1">
              <a:spcAft>
                <a:spcPts val="0"/>
              </a:spcAft>
              <a:buFont typeface="Arial" pitchFamily="34" charset="0"/>
              <a:buChar char="•"/>
              <a:defRPr/>
            </a:pPr>
            <a:r>
              <a:rPr lang="de-DE" sz="2100" dirty="0">
                <a:cs typeface="Arial" pitchFamily="34" charset="0"/>
              </a:rPr>
              <a:t>Umsetzung der Lehrpläne durch entsprechende Aufgabenkultur</a:t>
            </a:r>
          </a:p>
          <a:p>
            <a:pPr marL="320040" indent="-320040" eaLnBrk="1" fontAlgn="auto" hangingPunct="1">
              <a:spcAft>
                <a:spcPts val="0"/>
              </a:spcAft>
              <a:buFont typeface="Arial" pitchFamily="34" charset="0"/>
              <a:buChar char="•"/>
              <a:defRPr/>
            </a:pPr>
            <a:r>
              <a:rPr lang="de-DE" sz="2100" dirty="0">
                <a:cs typeface="Arial" pitchFamily="34" charset="0"/>
              </a:rPr>
              <a:t>Nutzen verschiedener Unterrichtsformen im Schultag wie:</a:t>
            </a:r>
          </a:p>
          <a:p>
            <a:pPr marL="640080" lvl="1" indent="-274320" eaLnBrk="1" fontAlgn="auto" hangingPunct="1">
              <a:spcAft>
                <a:spcPts val="0"/>
              </a:spcAft>
              <a:buFont typeface="Arial" pitchFamily="34" charset="0"/>
              <a:buChar char="–"/>
              <a:defRPr/>
            </a:pPr>
            <a:r>
              <a:rPr lang="de-DE" sz="1400" dirty="0">
                <a:cs typeface="Arial" pitchFamily="34" charset="0"/>
              </a:rPr>
              <a:t>Werkstatt- und Projektunterricht </a:t>
            </a:r>
          </a:p>
          <a:p>
            <a:pPr marL="640080" lvl="1" indent="-274320" eaLnBrk="1" fontAlgn="auto" hangingPunct="1">
              <a:spcAft>
                <a:spcPts val="0"/>
              </a:spcAft>
              <a:buFont typeface="Arial" pitchFamily="34" charset="0"/>
              <a:buChar char="–"/>
              <a:defRPr/>
            </a:pPr>
            <a:r>
              <a:rPr lang="de-DE" sz="1400" dirty="0">
                <a:cs typeface="Arial" pitchFamily="34" charset="0"/>
              </a:rPr>
              <a:t>Einzel-, Gruppen- und Partnerarbeit </a:t>
            </a:r>
          </a:p>
          <a:p>
            <a:pPr marL="640080" lvl="1" indent="-274320" eaLnBrk="1" fontAlgn="auto" hangingPunct="1">
              <a:spcAft>
                <a:spcPts val="0"/>
              </a:spcAft>
              <a:buFont typeface="Arial" pitchFamily="34" charset="0"/>
              <a:buChar char="–"/>
              <a:defRPr/>
            </a:pPr>
            <a:r>
              <a:rPr lang="de-DE" sz="1400" dirty="0">
                <a:cs typeface="Arial" pitchFamily="34" charset="0"/>
              </a:rPr>
              <a:t>fächerübergreifender und fächerverbindender Unterricht</a:t>
            </a:r>
          </a:p>
          <a:p>
            <a:pPr marL="320040" indent="-320040" eaLnBrk="1" fontAlgn="auto" hangingPunct="1">
              <a:spcAft>
                <a:spcPts val="0"/>
              </a:spcAft>
              <a:buFont typeface="Arial" pitchFamily="34" charset="0"/>
              <a:buChar char="•"/>
              <a:defRPr/>
            </a:pPr>
            <a:r>
              <a:rPr lang="de-DE" sz="2100" dirty="0">
                <a:cs typeface="Arial" pitchFamily="34" charset="0"/>
              </a:rPr>
              <a:t>differenzierte Lernangebote, Lernumfänge sowie Niveaustufen</a:t>
            </a:r>
          </a:p>
          <a:p>
            <a:pPr marL="320040" indent="-320040" eaLnBrk="1" fontAlgn="auto" hangingPunct="1">
              <a:spcAft>
                <a:spcPts val="0"/>
              </a:spcAft>
              <a:buFont typeface="Arial" pitchFamily="34" charset="0"/>
              <a:buChar char="•"/>
              <a:defRPr/>
            </a:pPr>
            <a:r>
              <a:rPr lang="de-DE" sz="2100" dirty="0">
                <a:cs typeface="Arial" pitchFamily="34" charset="0"/>
              </a:rPr>
              <a:t>Rolle des Lehrers: entwickeln, diagnostizieren, anregen, trainieren, Gespräche führen, Lernfortschritte feststellen</a:t>
            </a:r>
          </a:p>
          <a:p>
            <a:pPr marL="320040" indent="-320040" eaLnBrk="1" fontAlgn="auto" hangingPunct="1">
              <a:spcAft>
                <a:spcPts val="0"/>
              </a:spcAft>
              <a:buFont typeface="Arial" pitchFamily="34" charset="0"/>
              <a:buChar char="•"/>
              <a:defRPr/>
            </a:pPr>
            <a:r>
              <a:rPr lang="de-DE" sz="2100" dirty="0">
                <a:cs typeface="Arial" pitchFamily="34" charset="0"/>
              </a:rPr>
              <a:t>Vermittlung von Lern-, Methoden- und Sozialkompetenzen</a:t>
            </a:r>
          </a:p>
          <a:p>
            <a:pPr marL="320040" indent="-320040" eaLnBrk="1" fontAlgn="auto" hangingPunct="1">
              <a:spcAft>
                <a:spcPts val="0"/>
              </a:spcAft>
              <a:buFont typeface="Arial" pitchFamily="34" charset="0"/>
              <a:buChar char="•"/>
              <a:defRPr/>
            </a:pPr>
            <a:r>
              <a:rPr lang="de-DE" sz="2100" dirty="0">
                <a:cs typeface="Arial" pitchFamily="34" charset="0"/>
              </a:rPr>
              <a:t>transparente Bewertung und Zensierung</a:t>
            </a:r>
          </a:p>
          <a:p>
            <a:pPr marL="320040" indent="-320040" eaLnBrk="1" fontAlgn="auto" hangingPunct="1">
              <a:spcAft>
                <a:spcPts val="0"/>
              </a:spcAft>
              <a:buFont typeface="Arial" pitchFamily="34" charset="0"/>
              <a:buChar char="•"/>
              <a:defRPr/>
            </a:pPr>
            <a:r>
              <a:rPr lang="de-DE" sz="2100" dirty="0">
                <a:cs typeface="Arial" pitchFamily="34" charset="0"/>
              </a:rPr>
              <a:t>Gestaltung eines individuellen Förderunterrichts</a:t>
            </a:r>
          </a:p>
        </p:txBody>
      </p:sp>
      <p:sp>
        <p:nvSpPr>
          <p:cNvPr id="15364" name="Fußzeilenplatzhalt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de-DE" altLang="de-DE" dirty="0">
                <a:solidFill>
                  <a:schemeClr val="accent2">
                    <a:lumMod val="50000"/>
                  </a:schemeClr>
                </a:solidFill>
              </a:rPr>
              <a:t>Schulprogramm GS Königstein</a:t>
            </a:r>
          </a:p>
        </p:txBody>
      </p:sp>
    </p:spTree>
  </p:cSld>
  <p:clrMapOvr>
    <a:masterClrMapping/>
  </p:clrMapOvr>
  <p:transition advClick="0" advTm="15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612775" y="228600"/>
            <a:ext cx="8153400" cy="990600"/>
          </a:xfrm>
        </p:spPr>
        <p:txBody>
          <a:bodyPr/>
          <a:lstStyle/>
          <a:p>
            <a:pPr eaLnBrk="1" hangingPunct="1">
              <a:defRPr/>
            </a:pPr>
            <a:r>
              <a:rPr lang="de-DE" altLang="de-DE" dirty="0">
                <a:solidFill>
                  <a:schemeClr val="accent2">
                    <a:lumMod val="50000"/>
                  </a:schemeClr>
                </a:solidFill>
              </a:rPr>
              <a:t>Entwicklung von Kompetenzen</a:t>
            </a:r>
          </a:p>
        </p:txBody>
      </p:sp>
      <p:graphicFrame>
        <p:nvGraphicFramePr>
          <p:cNvPr id="4" name="Inhaltsplatzhalter 3">
            <a:extLst/>
          </p:cNvPr>
          <p:cNvGraphicFramePr>
            <a:graphicFrameLocks noGrp="1"/>
          </p:cNvGraphicFramePr>
          <p:nvPr>
            <p:ph sz="quarter" idx="1"/>
            <p:extLst>
              <p:ext uri="{D42A27DB-BD31-4B8C-83A1-F6EECF244321}">
                <p14:modId xmlns:p14="http://schemas.microsoft.com/office/powerpoint/2010/main" val="2403346766"/>
              </p:ext>
            </p:extLst>
          </p:nvPr>
        </p:nvGraphicFramePr>
        <p:xfrm>
          <a:off x="614363" y="1556792"/>
          <a:ext cx="7990086" cy="4608513"/>
        </p:xfrm>
        <a:graphic>
          <a:graphicData uri="http://schemas.openxmlformats.org/drawingml/2006/table">
            <a:tbl>
              <a:tblPr firstRow="1" bandRow="1">
                <a:tableStyleId>{5C22544A-7EE6-4342-B048-85BDC9FD1C3A}</a:tableStyleId>
              </a:tblPr>
              <a:tblGrid>
                <a:gridCol w="2628500">
                  <a:extLst>
                    <a:ext uri="{9D8B030D-6E8A-4147-A177-3AD203B41FA5}">
                      <a16:colId xmlns:a16="http://schemas.microsoft.com/office/drawing/2014/main" val="20000"/>
                    </a:ext>
                  </a:extLst>
                </a:gridCol>
                <a:gridCol w="5361586">
                  <a:extLst>
                    <a:ext uri="{9D8B030D-6E8A-4147-A177-3AD203B41FA5}">
                      <a16:colId xmlns:a16="http://schemas.microsoft.com/office/drawing/2014/main" val="20001"/>
                    </a:ext>
                  </a:extLst>
                </a:gridCol>
              </a:tblGrid>
              <a:tr h="380739">
                <a:tc>
                  <a:txBody>
                    <a:bodyPr/>
                    <a:lstStyle/>
                    <a:p>
                      <a:r>
                        <a:rPr lang="de-DE" sz="1800" dirty="0"/>
                        <a:t>Kompetenzen</a:t>
                      </a:r>
                    </a:p>
                  </a:txBody>
                  <a:tcPr marL="90597" marR="90597" marT="45683" marB="45683"/>
                </a:tc>
                <a:tc>
                  <a:txBody>
                    <a:bodyPr/>
                    <a:lstStyle/>
                    <a:p>
                      <a:r>
                        <a:rPr lang="de-DE" sz="1800" dirty="0"/>
                        <a:t>Inhalte</a:t>
                      </a:r>
                    </a:p>
                  </a:txBody>
                  <a:tcPr marL="90597" marR="90597" marT="45683" marB="45683"/>
                </a:tc>
                <a:extLst>
                  <a:ext uri="{0D108BD9-81ED-4DB2-BD59-A6C34878D82A}">
                    <a16:rowId xmlns:a16="http://schemas.microsoft.com/office/drawing/2014/main" val="10000"/>
                  </a:ext>
                </a:extLst>
              </a:tr>
              <a:tr h="1221347">
                <a:tc>
                  <a:txBody>
                    <a:bodyPr/>
                    <a:lstStyle/>
                    <a:p>
                      <a:r>
                        <a:rPr lang="de-DE" sz="1800" dirty="0"/>
                        <a:t>Lernkompetenz</a:t>
                      </a:r>
                    </a:p>
                  </a:txBody>
                  <a:tcPr marL="90597" marR="90597" marT="45683" marB="45683"/>
                </a:tc>
                <a:tc>
                  <a:txBody>
                    <a:bodyPr/>
                    <a:lstStyle/>
                    <a:p>
                      <a:pPr>
                        <a:buFont typeface="Arial" pitchFamily="34" charset="0"/>
                        <a:buChar char="•"/>
                      </a:pPr>
                      <a:r>
                        <a:rPr lang="de-DE" sz="1800" dirty="0"/>
                        <a:t> Kulturtechniken: Lesen, Schreiben, Sprechen, Rechnen</a:t>
                      </a:r>
                    </a:p>
                    <a:p>
                      <a:pPr>
                        <a:buFont typeface="Arial" pitchFamily="34" charset="0"/>
                        <a:buChar char="•"/>
                      </a:pPr>
                      <a:r>
                        <a:rPr lang="de-DE" sz="1800" dirty="0"/>
                        <a:t> Aufmerksamkeit, Konzentration, Ausdauer</a:t>
                      </a:r>
                    </a:p>
                    <a:p>
                      <a:pPr>
                        <a:buFont typeface="Arial" pitchFamily="34" charset="0"/>
                        <a:buChar char="•"/>
                      </a:pPr>
                      <a:r>
                        <a:rPr lang="de-DE" sz="1800" dirty="0"/>
                        <a:t> Computer als Medium und Werkzeug</a:t>
                      </a:r>
                    </a:p>
                    <a:p>
                      <a:pPr>
                        <a:buFont typeface="Arial" pitchFamily="34" charset="0"/>
                        <a:buNone/>
                      </a:pPr>
                      <a:endParaRPr lang="de-DE" sz="1800" dirty="0"/>
                    </a:p>
                  </a:txBody>
                  <a:tcPr marL="90597" marR="90597" marT="45683" marB="45683" anchor="b"/>
                </a:tc>
                <a:extLst>
                  <a:ext uri="{0D108BD9-81ED-4DB2-BD59-A6C34878D82A}">
                    <a16:rowId xmlns:a16="http://schemas.microsoft.com/office/drawing/2014/main" val="10001"/>
                  </a:ext>
                </a:extLst>
              </a:tr>
              <a:tr h="1221347">
                <a:tc>
                  <a:txBody>
                    <a:bodyPr/>
                    <a:lstStyle/>
                    <a:p>
                      <a:r>
                        <a:rPr lang="de-DE" sz="1800" dirty="0"/>
                        <a:t>Sozialkompetenz</a:t>
                      </a:r>
                    </a:p>
                  </a:txBody>
                  <a:tcPr marL="90597" marR="90597" marT="45683" marB="45683"/>
                </a:tc>
                <a:tc>
                  <a:txBody>
                    <a:bodyPr/>
                    <a:lstStyle/>
                    <a:p>
                      <a:pPr>
                        <a:buFont typeface="Arial" pitchFamily="34" charset="0"/>
                        <a:buChar char="•"/>
                      </a:pPr>
                      <a:r>
                        <a:rPr lang="de-DE" sz="1800" dirty="0"/>
                        <a:t> Regeln und Normen</a:t>
                      </a:r>
                    </a:p>
                    <a:p>
                      <a:pPr>
                        <a:buFont typeface="Arial" pitchFamily="34" charset="0"/>
                        <a:buChar char="•"/>
                      </a:pPr>
                      <a:r>
                        <a:rPr lang="de-DE" sz="1800" dirty="0"/>
                        <a:t> Wertvorstellungen</a:t>
                      </a:r>
                    </a:p>
                    <a:p>
                      <a:pPr>
                        <a:buFont typeface="Arial" pitchFamily="34" charset="0"/>
                        <a:buChar char="•"/>
                      </a:pPr>
                      <a:r>
                        <a:rPr lang="de-DE" sz="1800" dirty="0"/>
                        <a:t> Verantwortung</a:t>
                      </a:r>
                    </a:p>
                    <a:p>
                      <a:pPr>
                        <a:buFont typeface="Arial" pitchFamily="34" charset="0"/>
                        <a:buChar char="•"/>
                      </a:pPr>
                      <a:r>
                        <a:rPr lang="de-DE" sz="1800" dirty="0"/>
                        <a:t> Kooperations- und Teamfähigkeit</a:t>
                      </a:r>
                    </a:p>
                  </a:txBody>
                  <a:tcPr marL="90597" marR="90597" marT="45683" marB="45683"/>
                </a:tc>
                <a:extLst>
                  <a:ext uri="{0D108BD9-81ED-4DB2-BD59-A6C34878D82A}">
                    <a16:rowId xmlns:a16="http://schemas.microsoft.com/office/drawing/2014/main" val="10002"/>
                  </a:ext>
                </a:extLst>
              </a:tr>
              <a:tr h="1785080">
                <a:tc>
                  <a:txBody>
                    <a:bodyPr/>
                    <a:lstStyle/>
                    <a:p>
                      <a:r>
                        <a:rPr lang="de-DE" sz="1800" dirty="0"/>
                        <a:t>Methodenkompetenz</a:t>
                      </a:r>
                    </a:p>
                  </a:txBody>
                  <a:tcPr marL="90597" marR="90597" marT="45683" marB="45683"/>
                </a:tc>
                <a:tc>
                  <a:txBody>
                    <a:bodyPr/>
                    <a:lstStyle/>
                    <a:p>
                      <a:pPr>
                        <a:buFont typeface="Arial" pitchFamily="34" charset="0"/>
                        <a:buChar char="•"/>
                      </a:pPr>
                      <a:r>
                        <a:rPr lang="de-DE" sz="1800" dirty="0"/>
                        <a:t> Kennenlernen von Methoden zum „Lernen </a:t>
                      </a:r>
                      <a:r>
                        <a:rPr lang="de-DE" sz="1800" dirty="0" err="1"/>
                        <a:t>lernen</a:t>
                      </a:r>
                      <a:r>
                        <a:rPr lang="de-DE" sz="1800" dirty="0"/>
                        <a:t>“</a:t>
                      </a:r>
                    </a:p>
                    <a:p>
                      <a:pPr>
                        <a:buFont typeface="Arial" pitchFamily="34" charset="0"/>
                        <a:buChar char="•"/>
                      </a:pPr>
                      <a:r>
                        <a:rPr lang="de-DE" sz="1800" dirty="0"/>
                        <a:t> Methoden der Lernorganisation</a:t>
                      </a:r>
                    </a:p>
                    <a:p>
                      <a:pPr>
                        <a:buFont typeface="Arial" pitchFamily="34" charset="0"/>
                        <a:buChar char="•"/>
                      </a:pPr>
                      <a:r>
                        <a:rPr lang="de-DE" sz="1800" dirty="0"/>
                        <a:t> selbständiges Beschaffen von Informationen</a:t>
                      </a:r>
                    </a:p>
                    <a:p>
                      <a:pPr>
                        <a:buFont typeface="Arial" pitchFamily="34" charset="0"/>
                        <a:buChar char="•"/>
                      </a:pPr>
                      <a:r>
                        <a:rPr lang="de-DE" sz="1800" dirty="0"/>
                        <a:t> Lern- und Arbeitstechniken, Kontrollverfahren</a:t>
                      </a:r>
                    </a:p>
                    <a:p>
                      <a:pPr>
                        <a:buFont typeface="Arial" pitchFamily="34" charset="0"/>
                        <a:buChar char="•"/>
                      </a:pPr>
                      <a:r>
                        <a:rPr lang="de-DE" sz="1800" dirty="0"/>
                        <a:t> angemessene Zeitplanung</a:t>
                      </a:r>
                    </a:p>
                    <a:p>
                      <a:pPr>
                        <a:buFont typeface="Arial" pitchFamily="34" charset="0"/>
                        <a:buChar char="•"/>
                      </a:pPr>
                      <a:r>
                        <a:rPr lang="de-DE" sz="1800" dirty="0"/>
                        <a:t> Methoden der Reflexion</a:t>
                      </a:r>
                    </a:p>
                  </a:txBody>
                  <a:tcPr marL="90597" marR="90597" marT="45683" marB="45683"/>
                </a:tc>
                <a:extLst>
                  <a:ext uri="{0D108BD9-81ED-4DB2-BD59-A6C34878D82A}">
                    <a16:rowId xmlns:a16="http://schemas.microsoft.com/office/drawing/2014/main" val="10003"/>
                  </a:ext>
                </a:extLst>
              </a:tr>
            </a:tbl>
          </a:graphicData>
        </a:graphic>
      </p:graphicFrame>
      <p:sp>
        <p:nvSpPr>
          <p:cNvPr id="16404" name="Fußzeilenplatzhalt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de-DE" altLang="de-DE" dirty="0">
                <a:solidFill>
                  <a:schemeClr val="accent2">
                    <a:lumMod val="50000"/>
                  </a:schemeClr>
                </a:solidFill>
              </a:rPr>
              <a:t>Schulprogramm GS Königstein</a:t>
            </a:r>
          </a:p>
        </p:txBody>
      </p:sp>
    </p:spTree>
  </p:cSld>
  <p:clrMapOvr>
    <a:masterClrMapping/>
  </p:clrMapOvr>
  <p:transition advClick="0" advTm="10000"/>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alathea">
  <a:themeElements>
    <a:clrScheme name="Galathe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Galathe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alathe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alathe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0</TotalTime>
  <Words>1787</Words>
  <Application>Microsoft Office PowerPoint</Application>
  <PresentationFormat>Bildschirmpräsentation (4:3)</PresentationFormat>
  <Paragraphs>323</Paragraphs>
  <Slides>21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21</vt:i4>
      </vt:variant>
    </vt:vector>
  </HeadingPairs>
  <TitlesOfParts>
    <vt:vector size="27" baseType="lpstr">
      <vt:lpstr>Arial</vt:lpstr>
      <vt:lpstr>Calibri</vt:lpstr>
      <vt:lpstr>Tw Cen MT</vt:lpstr>
      <vt:lpstr>Wingdings</vt:lpstr>
      <vt:lpstr>Wingdings 2</vt:lpstr>
      <vt:lpstr>Galathea</vt:lpstr>
      <vt:lpstr>Schulprogramm der Grundschule Königstein </vt:lpstr>
      <vt:lpstr>                  Gliederung</vt:lpstr>
      <vt:lpstr> 1. Leitbild</vt:lpstr>
      <vt:lpstr>2. Ausgangssituation,Rahmenbedingungen</vt:lpstr>
      <vt:lpstr>3. Bausteine unserer Arbeit</vt:lpstr>
      <vt:lpstr>4. Entwicklungsschwerpunkte</vt:lpstr>
      <vt:lpstr>5. Unterrichtsarbeit</vt:lpstr>
      <vt:lpstr>Schwerpunkte der        Unterrichtsgestaltung</vt:lpstr>
      <vt:lpstr>Entwicklung von Kompetenzen</vt:lpstr>
      <vt:lpstr>6. Gesundheitskonzept</vt:lpstr>
      <vt:lpstr>  7. Inklusion/ DAZ-3</vt:lpstr>
      <vt:lpstr>  8. Schuleingangsphase</vt:lpstr>
      <vt:lpstr>Ziele und zeitliche Festlegungen im Rahmen der Schuleingangsphase</vt:lpstr>
      <vt:lpstr>  9. Erziehungspartnerschaft</vt:lpstr>
      <vt:lpstr>10. Bildungsberatung Klasse 3</vt:lpstr>
      <vt:lpstr>Bildungsberatung Klasse 4</vt:lpstr>
      <vt:lpstr>  11. Kooperation</vt:lpstr>
      <vt:lpstr>12. Ganztagesangebote</vt:lpstr>
      <vt:lpstr>13. Traditionspflege</vt:lpstr>
      <vt:lpstr>  14. Fortbildung</vt:lpstr>
      <vt:lpstr>  15. Evaluation</vt:lpstr>
    </vt:vector>
  </TitlesOfParts>
  <Company>Sächsisches Staatsministerium für Kultus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Schulprogramm der Grundschule Königstein</dc:title>
  <dc:creator>Schulleiter</dc:creator>
  <cp:lastModifiedBy>Heike</cp:lastModifiedBy>
  <cp:revision>124</cp:revision>
  <dcterms:created xsi:type="dcterms:W3CDTF">2010-10-08T11:19:58Z</dcterms:created>
  <dcterms:modified xsi:type="dcterms:W3CDTF">2023-08-29T15:52:01Z</dcterms:modified>
</cp:coreProperties>
</file>