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6" r:id="rId3"/>
    <p:sldId id="257" r:id="rId4"/>
    <p:sldId id="258" r:id="rId5"/>
    <p:sldId id="274" r:id="rId6"/>
    <p:sldId id="279" r:id="rId7"/>
    <p:sldId id="260" r:id="rId8"/>
    <p:sldId id="261" r:id="rId9"/>
    <p:sldId id="273" r:id="rId10"/>
    <p:sldId id="280" r:id="rId11"/>
    <p:sldId id="262" r:id="rId12"/>
    <p:sldId id="263" r:id="rId13"/>
    <p:sldId id="264" r:id="rId14"/>
    <p:sldId id="275" r:id="rId15"/>
    <p:sldId id="266" r:id="rId16"/>
    <p:sldId id="267" r:id="rId17"/>
    <p:sldId id="268" r:id="rId18"/>
    <p:sldId id="269" r:id="rId19"/>
    <p:sldId id="278" r:id="rId20"/>
    <p:sldId id="270" r:id="rId21"/>
    <p:sldId id="271" r:id="rId22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41CC5-68A6-4358-A878-62A0AA4B608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452130C-3C7B-4F7F-B537-CB0EA9AE8935}">
      <dgm:prSet phldrT="[Text]" custT="1"/>
      <dgm:spPr/>
      <dgm:t>
        <a:bodyPr/>
        <a:lstStyle/>
        <a:p>
          <a:r>
            <a:rPr lang="de-DE" sz="1600" dirty="0"/>
            <a:t>Schuleingangs-</a:t>
          </a:r>
        </a:p>
        <a:p>
          <a:r>
            <a:rPr lang="de-DE" sz="1600" dirty="0" err="1"/>
            <a:t>phase</a:t>
          </a:r>
          <a:endParaRPr lang="de-DE" sz="1600" dirty="0"/>
        </a:p>
      </dgm:t>
    </dgm:pt>
    <dgm:pt modelId="{7C927F71-E5CE-4A1B-9272-77561107FA26}" type="parTrans" cxnId="{F30B6677-E058-4CAF-BC71-109B00CE9BF1}">
      <dgm:prSet/>
      <dgm:spPr/>
      <dgm:t>
        <a:bodyPr/>
        <a:lstStyle/>
        <a:p>
          <a:endParaRPr lang="de-DE"/>
        </a:p>
      </dgm:t>
    </dgm:pt>
    <dgm:pt modelId="{F54F3A57-73C3-4CB3-A9C7-062A773A41EC}" type="sibTrans" cxnId="{F30B6677-E058-4CAF-BC71-109B00CE9BF1}">
      <dgm:prSet/>
      <dgm:spPr/>
      <dgm:t>
        <a:bodyPr/>
        <a:lstStyle/>
        <a:p>
          <a:endParaRPr lang="de-DE"/>
        </a:p>
      </dgm:t>
    </dgm:pt>
    <dgm:pt modelId="{1CA3483D-DC83-495F-927D-0FDD180F6BA9}">
      <dgm:prSet phldrT="[Text]" custT="1"/>
      <dgm:spPr/>
      <dgm:t>
        <a:bodyPr/>
        <a:lstStyle/>
        <a:p>
          <a:r>
            <a:rPr lang="de-DE" sz="1400" dirty="0"/>
            <a:t>Ganztagsangebote</a:t>
          </a:r>
        </a:p>
      </dgm:t>
    </dgm:pt>
    <dgm:pt modelId="{487D6867-258C-4BA5-838C-E879376CF9AF}" type="parTrans" cxnId="{DF9F382E-D1C4-4F25-933A-A699B25CFCEA}">
      <dgm:prSet/>
      <dgm:spPr/>
      <dgm:t>
        <a:bodyPr/>
        <a:lstStyle/>
        <a:p>
          <a:endParaRPr lang="de-DE"/>
        </a:p>
      </dgm:t>
    </dgm:pt>
    <dgm:pt modelId="{52E743D1-FC21-4B7B-9F6A-9F30C497C8E0}" type="sibTrans" cxnId="{DF9F382E-D1C4-4F25-933A-A699B25CFCEA}">
      <dgm:prSet/>
      <dgm:spPr/>
      <dgm:t>
        <a:bodyPr/>
        <a:lstStyle/>
        <a:p>
          <a:endParaRPr lang="de-DE"/>
        </a:p>
      </dgm:t>
    </dgm:pt>
    <dgm:pt modelId="{02F272DE-DA19-4B4E-B0F5-2328D0D5371B}">
      <dgm:prSet phldrT="[Text]" custT="1"/>
      <dgm:spPr/>
      <dgm:t>
        <a:bodyPr/>
        <a:lstStyle/>
        <a:p>
          <a:r>
            <a:rPr lang="de-DE" sz="1600" dirty="0"/>
            <a:t>Inklusion/DAZ3</a:t>
          </a:r>
        </a:p>
      </dgm:t>
    </dgm:pt>
    <dgm:pt modelId="{F58A3937-6668-48B6-A125-2CD559DED241}" type="parTrans" cxnId="{1B10385E-017C-4C7A-B04A-4F8DD6175983}">
      <dgm:prSet/>
      <dgm:spPr/>
      <dgm:t>
        <a:bodyPr/>
        <a:lstStyle/>
        <a:p>
          <a:endParaRPr lang="de-DE"/>
        </a:p>
      </dgm:t>
    </dgm:pt>
    <dgm:pt modelId="{3EB9F5B9-9841-4BBF-87E3-C44AA0D44E4E}" type="sibTrans" cxnId="{1B10385E-017C-4C7A-B04A-4F8DD6175983}">
      <dgm:prSet/>
      <dgm:spPr/>
      <dgm:t>
        <a:bodyPr/>
        <a:lstStyle/>
        <a:p>
          <a:endParaRPr lang="de-DE"/>
        </a:p>
      </dgm:t>
    </dgm:pt>
    <dgm:pt modelId="{6461749C-D93F-4EEB-A7AD-288F92939526}">
      <dgm:prSet phldrT="[Text]" custT="1"/>
      <dgm:spPr/>
      <dgm:t>
        <a:bodyPr/>
        <a:lstStyle/>
        <a:p>
          <a:r>
            <a:rPr lang="de-DE" sz="1600" dirty="0"/>
            <a:t>Traditionen</a:t>
          </a:r>
        </a:p>
      </dgm:t>
    </dgm:pt>
    <dgm:pt modelId="{A49904EB-118F-4238-A517-190A496E34CC}" type="parTrans" cxnId="{FD2D8D5F-96EB-46EA-A6E8-D99D419D6700}">
      <dgm:prSet/>
      <dgm:spPr/>
      <dgm:t>
        <a:bodyPr/>
        <a:lstStyle/>
        <a:p>
          <a:endParaRPr lang="de-DE"/>
        </a:p>
      </dgm:t>
    </dgm:pt>
    <dgm:pt modelId="{35D35C85-6164-45BA-A4A9-D454FD4EAC11}" type="sibTrans" cxnId="{FD2D8D5F-96EB-46EA-A6E8-D99D419D6700}">
      <dgm:prSet/>
      <dgm:spPr/>
      <dgm:t>
        <a:bodyPr/>
        <a:lstStyle/>
        <a:p>
          <a:endParaRPr lang="de-DE"/>
        </a:p>
      </dgm:t>
    </dgm:pt>
    <dgm:pt modelId="{A0FD537B-5DFF-4E58-8F87-ADFF898A36BA}">
      <dgm:prSet phldrT="[Text]" custT="1"/>
      <dgm:spPr/>
      <dgm:t>
        <a:bodyPr/>
        <a:lstStyle/>
        <a:p>
          <a:r>
            <a:rPr lang="de-DE" sz="1600" dirty="0"/>
            <a:t>Fortbildung</a:t>
          </a:r>
        </a:p>
      </dgm:t>
    </dgm:pt>
    <dgm:pt modelId="{1FF5CC28-BD42-42B8-9EF1-32252770F197}" type="parTrans" cxnId="{3E3E2255-2028-42D9-B2E9-E266B9D0C4B1}">
      <dgm:prSet/>
      <dgm:spPr/>
      <dgm:t>
        <a:bodyPr/>
        <a:lstStyle/>
        <a:p>
          <a:endParaRPr lang="de-DE"/>
        </a:p>
      </dgm:t>
    </dgm:pt>
    <dgm:pt modelId="{A2A82FDC-D65F-45FF-AA8D-EB87E0184AEB}" type="sibTrans" cxnId="{3E3E2255-2028-42D9-B2E9-E266B9D0C4B1}">
      <dgm:prSet/>
      <dgm:spPr/>
      <dgm:t>
        <a:bodyPr/>
        <a:lstStyle/>
        <a:p>
          <a:endParaRPr lang="de-DE"/>
        </a:p>
      </dgm:t>
    </dgm:pt>
    <dgm:pt modelId="{24012547-3CA1-4C24-A89E-4F8CC8FF91F4}" type="pres">
      <dgm:prSet presAssocID="{08441CC5-68A6-4358-A878-62A0AA4B60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782C206-5B9A-4CA3-B126-27210BC751FA}" type="pres">
      <dgm:prSet presAssocID="{2452130C-3C7B-4F7F-B537-CB0EA9AE8935}" presName="node" presStyleLbl="node1" presStyleIdx="0" presStyleCnt="5" custScaleX="120600" custScaleY="10416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E4BC2A-6B4E-458C-BC6F-93146DC29225}" type="pres">
      <dgm:prSet presAssocID="{2452130C-3C7B-4F7F-B537-CB0EA9AE8935}" presName="spNode" presStyleCnt="0"/>
      <dgm:spPr/>
    </dgm:pt>
    <dgm:pt modelId="{4F615D4B-88F1-4E77-A8B7-F69F56B49178}" type="pres">
      <dgm:prSet presAssocID="{F54F3A57-73C3-4CB3-A9C7-062A773A41EC}" presName="sibTrans" presStyleLbl="sibTrans1D1" presStyleIdx="0" presStyleCnt="5"/>
      <dgm:spPr/>
      <dgm:t>
        <a:bodyPr/>
        <a:lstStyle/>
        <a:p>
          <a:endParaRPr lang="de-DE"/>
        </a:p>
      </dgm:t>
    </dgm:pt>
    <dgm:pt modelId="{7B289DCF-BFBB-486B-A638-73420ABC9920}" type="pres">
      <dgm:prSet presAssocID="{1CA3483D-DC83-495F-927D-0FDD180F6BA9}" presName="node" presStyleLbl="node1" presStyleIdx="1" presStyleCnt="5" custScaleX="140320" custScaleY="99999" custRadScaleRad="111252" custRadScaleInc="-2938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15426B1-ABF2-4AAA-9BCF-47891490DC4F}" type="pres">
      <dgm:prSet presAssocID="{1CA3483D-DC83-495F-927D-0FDD180F6BA9}" presName="spNode" presStyleCnt="0"/>
      <dgm:spPr/>
    </dgm:pt>
    <dgm:pt modelId="{D5A5175F-5A54-49F3-86BB-CD8DFBDFE952}" type="pres">
      <dgm:prSet presAssocID="{52E743D1-FC21-4B7B-9F6A-9F30C497C8E0}" presName="sibTrans" presStyleLbl="sibTrans1D1" presStyleIdx="1" presStyleCnt="5"/>
      <dgm:spPr/>
      <dgm:t>
        <a:bodyPr/>
        <a:lstStyle/>
        <a:p>
          <a:endParaRPr lang="de-DE"/>
        </a:p>
      </dgm:t>
    </dgm:pt>
    <dgm:pt modelId="{0951849F-B9E3-4C4C-A931-CB3DA09840FC}" type="pres">
      <dgm:prSet presAssocID="{02F272DE-DA19-4B4E-B0F5-2328D0D5371B}" presName="node" presStyleLbl="node1" presStyleIdx="2" presStyleCnt="5" custScaleX="123354" custScaleY="97504" custRadScaleRad="105273" custRadScaleInc="-33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6AD68B-04CD-4241-879A-66008D0B146A}" type="pres">
      <dgm:prSet presAssocID="{02F272DE-DA19-4B4E-B0F5-2328D0D5371B}" presName="spNode" presStyleCnt="0"/>
      <dgm:spPr/>
    </dgm:pt>
    <dgm:pt modelId="{77F91C99-BD2F-4E18-9DE2-BC6088C5EBD9}" type="pres">
      <dgm:prSet presAssocID="{3EB9F5B9-9841-4BBF-87E3-C44AA0D44E4E}" presName="sibTrans" presStyleLbl="sibTrans1D1" presStyleIdx="2" presStyleCnt="5"/>
      <dgm:spPr/>
      <dgm:t>
        <a:bodyPr/>
        <a:lstStyle/>
        <a:p>
          <a:endParaRPr lang="de-DE"/>
        </a:p>
      </dgm:t>
    </dgm:pt>
    <dgm:pt modelId="{D57E23D9-B821-4F9E-9D3F-5D2379A33F6C}" type="pres">
      <dgm:prSet presAssocID="{6461749C-D93F-4EEB-A7AD-288F92939526}" presName="node" presStyleLbl="node1" presStyleIdx="3" presStyleCnt="5" custRadScaleRad="101247" custRadScaleInc="18286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9D42D0E-4F2C-4DC6-A0B6-E712B7B7A6DE}" type="pres">
      <dgm:prSet presAssocID="{6461749C-D93F-4EEB-A7AD-288F92939526}" presName="spNode" presStyleCnt="0"/>
      <dgm:spPr/>
    </dgm:pt>
    <dgm:pt modelId="{BB38A00E-A2DE-475A-84A0-13C295D2AE99}" type="pres">
      <dgm:prSet presAssocID="{35D35C85-6164-45BA-A4A9-D454FD4EAC11}" presName="sibTrans" presStyleLbl="sibTrans1D1" presStyleIdx="3" presStyleCnt="5"/>
      <dgm:spPr/>
      <dgm:t>
        <a:bodyPr/>
        <a:lstStyle/>
        <a:p>
          <a:endParaRPr lang="de-DE"/>
        </a:p>
      </dgm:t>
    </dgm:pt>
    <dgm:pt modelId="{A94B9EF9-4855-4DF9-9886-72CDD25D2A95}" type="pres">
      <dgm:prSet presAssocID="{A0FD537B-5DFF-4E58-8F87-ADFF898A36BA}" presName="node" presStyleLbl="node1" presStyleIdx="4" presStyleCnt="5" custRadScaleRad="100086" custRadScaleInc="5077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A9CC74-5E60-45FE-8040-3D527295E75A}" type="pres">
      <dgm:prSet presAssocID="{A0FD537B-5DFF-4E58-8F87-ADFF898A36BA}" presName="spNode" presStyleCnt="0"/>
      <dgm:spPr/>
    </dgm:pt>
    <dgm:pt modelId="{0DB39AA5-4036-4F23-A717-E6F8B064BC93}" type="pres">
      <dgm:prSet presAssocID="{A2A82FDC-D65F-45FF-AA8D-EB87E0184AEB}" presName="sibTrans" presStyleLbl="sibTrans1D1" presStyleIdx="4" presStyleCnt="5"/>
      <dgm:spPr/>
      <dgm:t>
        <a:bodyPr/>
        <a:lstStyle/>
        <a:p>
          <a:endParaRPr lang="de-DE"/>
        </a:p>
      </dgm:t>
    </dgm:pt>
  </dgm:ptLst>
  <dgm:cxnLst>
    <dgm:cxn modelId="{1B10385E-017C-4C7A-B04A-4F8DD6175983}" srcId="{08441CC5-68A6-4358-A878-62A0AA4B6088}" destId="{02F272DE-DA19-4B4E-B0F5-2328D0D5371B}" srcOrd="2" destOrd="0" parTransId="{F58A3937-6668-48B6-A125-2CD559DED241}" sibTransId="{3EB9F5B9-9841-4BBF-87E3-C44AA0D44E4E}"/>
    <dgm:cxn modelId="{C9A1E9B9-0C62-41CF-BB31-316BB3C9A8E7}" type="presOf" srcId="{02F272DE-DA19-4B4E-B0F5-2328D0D5371B}" destId="{0951849F-B9E3-4C4C-A931-CB3DA09840FC}" srcOrd="0" destOrd="0" presId="urn:microsoft.com/office/officeart/2005/8/layout/cycle6"/>
    <dgm:cxn modelId="{A2343EE7-75C9-468F-9A84-877EB070D43A}" type="presOf" srcId="{F54F3A57-73C3-4CB3-A9C7-062A773A41EC}" destId="{4F615D4B-88F1-4E77-A8B7-F69F56B49178}" srcOrd="0" destOrd="0" presId="urn:microsoft.com/office/officeart/2005/8/layout/cycle6"/>
    <dgm:cxn modelId="{ADBA8AC2-BBD8-449E-97E9-1F7C7EFB0161}" type="presOf" srcId="{A2A82FDC-D65F-45FF-AA8D-EB87E0184AEB}" destId="{0DB39AA5-4036-4F23-A717-E6F8B064BC93}" srcOrd="0" destOrd="0" presId="urn:microsoft.com/office/officeart/2005/8/layout/cycle6"/>
    <dgm:cxn modelId="{C3B113D7-A704-43D4-89BE-CA357CF31B7B}" type="presOf" srcId="{2452130C-3C7B-4F7F-B537-CB0EA9AE8935}" destId="{C782C206-5B9A-4CA3-B126-27210BC751FA}" srcOrd="0" destOrd="0" presId="urn:microsoft.com/office/officeart/2005/8/layout/cycle6"/>
    <dgm:cxn modelId="{701FF9D0-6F5F-477C-8FF2-E5C05FF739E2}" type="presOf" srcId="{A0FD537B-5DFF-4E58-8F87-ADFF898A36BA}" destId="{A94B9EF9-4855-4DF9-9886-72CDD25D2A95}" srcOrd="0" destOrd="0" presId="urn:microsoft.com/office/officeart/2005/8/layout/cycle6"/>
    <dgm:cxn modelId="{7EED08B0-58B6-4EB5-B13E-31FBF7A93DED}" type="presOf" srcId="{52E743D1-FC21-4B7B-9F6A-9F30C497C8E0}" destId="{D5A5175F-5A54-49F3-86BB-CD8DFBDFE952}" srcOrd="0" destOrd="0" presId="urn:microsoft.com/office/officeart/2005/8/layout/cycle6"/>
    <dgm:cxn modelId="{4192FB17-B9A5-4964-97F7-D3E9BD7CB873}" type="presOf" srcId="{35D35C85-6164-45BA-A4A9-D454FD4EAC11}" destId="{BB38A00E-A2DE-475A-84A0-13C295D2AE99}" srcOrd="0" destOrd="0" presId="urn:microsoft.com/office/officeart/2005/8/layout/cycle6"/>
    <dgm:cxn modelId="{157E30A4-94D1-447C-94E2-21A3569705A8}" type="presOf" srcId="{1CA3483D-DC83-495F-927D-0FDD180F6BA9}" destId="{7B289DCF-BFBB-486B-A638-73420ABC9920}" srcOrd="0" destOrd="0" presId="urn:microsoft.com/office/officeart/2005/8/layout/cycle6"/>
    <dgm:cxn modelId="{4F53F625-493B-4800-B182-8BD6361A19CE}" type="presOf" srcId="{08441CC5-68A6-4358-A878-62A0AA4B6088}" destId="{24012547-3CA1-4C24-A89E-4F8CC8FF91F4}" srcOrd="0" destOrd="0" presId="urn:microsoft.com/office/officeart/2005/8/layout/cycle6"/>
    <dgm:cxn modelId="{8C5AC1DC-3763-4F46-B2C2-1D085E73B621}" type="presOf" srcId="{6461749C-D93F-4EEB-A7AD-288F92939526}" destId="{D57E23D9-B821-4F9E-9D3F-5D2379A33F6C}" srcOrd="0" destOrd="0" presId="urn:microsoft.com/office/officeart/2005/8/layout/cycle6"/>
    <dgm:cxn modelId="{F48404F8-4093-4EEA-A73B-D92CA95A2CDA}" type="presOf" srcId="{3EB9F5B9-9841-4BBF-87E3-C44AA0D44E4E}" destId="{77F91C99-BD2F-4E18-9DE2-BC6088C5EBD9}" srcOrd="0" destOrd="0" presId="urn:microsoft.com/office/officeart/2005/8/layout/cycle6"/>
    <dgm:cxn modelId="{3E3E2255-2028-42D9-B2E9-E266B9D0C4B1}" srcId="{08441CC5-68A6-4358-A878-62A0AA4B6088}" destId="{A0FD537B-5DFF-4E58-8F87-ADFF898A36BA}" srcOrd="4" destOrd="0" parTransId="{1FF5CC28-BD42-42B8-9EF1-32252770F197}" sibTransId="{A2A82FDC-D65F-45FF-AA8D-EB87E0184AEB}"/>
    <dgm:cxn modelId="{FD2D8D5F-96EB-46EA-A6E8-D99D419D6700}" srcId="{08441CC5-68A6-4358-A878-62A0AA4B6088}" destId="{6461749C-D93F-4EEB-A7AD-288F92939526}" srcOrd="3" destOrd="0" parTransId="{A49904EB-118F-4238-A517-190A496E34CC}" sibTransId="{35D35C85-6164-45BA-A4A9-D454FD4EAC11}"/>
    <dgm:cxn modelId="{DF9F382E-D1C4-4F25-933A-A699B25CFCEA}" srcId="{08441CC5-68A6-4358-A878-62A0AA4B6088}" destId="{1CA3483D-DC83-495F-927D-0FDD180F6BA9}" srcOrd="1" destOrd="0" parTransId="{487D6867-258C-4BA5-838C-E879376CF9AF}" sibTransId="{52E743D1-FC21-4B7B-9F6A-9F30C497C8E0}"/>
    <dgm:cxn modelId="{F30B6677-E058-4CAF-BC71-109B00CE9BF1}" srcId="{08441CC5-68A6-4358-A878-62A0AA4B6088}" destId="{2452130C-3C7B-4F7F-B537-CB0EA9AE8935}" srcOrd="0" destOrd="0" parTransId="{7C927F71-E5CE-4A1B-9272-77561107FA26}" sibTransId="{F54F3A57-73C3-4CB3-A9C7-062A773A41EC}"/>
    <dgm:cxn modelId="{6DC8AED5-8036-45D3-BDC7-21870919FFDD}" type="presParOf" srcId="{24012547-3CA1-4C24-A89E-4F8CC8FF91F4}" destId="{C782C206-5B9A-4CA3-B126-27210BC751FA}" srcOrd="0" destOrd="0" presId="urn:microsoft.com/office/officeart/2005/8/layout/cycle6"/>
    <dgm:cxn modelId="{C7D2EDBC-3086-408F-B83E-2B6D86DD6FD7}" type="presParOf" srcId="{24012547-3CA1-4C24-A89E-4F8CC8FF91F4}" destId="{66E4BC2A-6B4E-458C-BC6F-93146DC29225}" srcOrd="1" destOrd="0" presId="urn:microsoft.com/office/officeart/2005/8/layout/cycle6"/>
    <dgm:cxn modelId="{B4F713F8-156F-40D8-A482-9763AB9DEA5A}" type="presParOf" srcId="{24012547-3CA1-4C24-A89E-4F8CC8FF91F4}" destId="{4F615D4B-88F1-4E77-A8B7-F69F56B49178}" srcOrd="2" destOrd="0" presId="urn:microsoft.com/office/officeart/2005/8/layout/cycle6"/>
    <dgm:cxn modelId="{9F70697C-C6C1-4166-A4AF-E78644AB7DCB}" type="presParOf" srcId="{24012547-3CA1-4C24-A89E-4F8CC8FF91F4}" destId="{7B289DCF-BFBB-486B-A638-73420ABC9920}" srcOrd="3" destOrd="0" presId="urn:microsoft.com/office/officeart/2005/8/layout/cycle6"/>
    <dgm:cxn modelId="{40B47DEE-2D8D-41E2-A184-97F4838F2AB7}" type="presParOf" srcId="{24012547-3CA1-4C24-A89E-4F8CC8FF91F4}" destId="{515426B1-ABF2-4AAA-9BCF-47891490DC4F}" srcOrd="4" destOrd="0" presId="urn:microsoft.com/office/officeart/2005/8/layout/cycle6"/>
    <dgm:cxn modelId="{A23C69CC-FF3E-4CF9-BF17-A1E7FE7A7F54}" type="presParOf" srcId="{24012547-3CA1-4C24-A89E-4F8CC8FF91F4}" destId="{D5A5175F-5A54-49F3-86BB-CD8DFBDFE952}" srcOrd="5" destOrd="0" presId="urn:microsoft.com/office/officeart/2005/8/layout/cycle6"/>
    <dgm:cxn modelId="{DDED6925-CF01-49CE-B81D-C3B3982CDEAD}" type="presParOf" srcId="{24012547-3CA1-4C24-A89E-4F8CC8FF91F4}" destId="{0951849F-B9E3-4C4C-A931-CB3DA09840FC}" srcOrd="6" destOrd="0" presId="urn:microsoft.com/office/officeart/2005/8/layout/cycle6"/>
    <dgm:cxn modelId="{EA3F7645-3181-4A5B-81A5-1B6402D28B30}" type="presParOf" srcId="{24012547-3CA1-4C24-A89E-4F8CC8FF91F4}" destId="{166AD68B-04CD-4241-879A-66008D0B146A}" srcOrd="7" destOrd="0" presId="urn:microsoft.com/office/officeart/2005/8/layout/cycle6"/>
    <dgm:cxn modelId="{615F0436-A3A1-4D23-AA2C-62ED4596B360}" type="presParOf" srcId="{24012547-3CA1-4C24-A89E-4F8CC8FF91F4}" destId="{77F91C99-BD2F-4E18-9DE2-BC6088C5EBD9}" srcOrd="8" destOrd="0" presId="urn:microsoft.com/office/officeart/2005/8/layout/cycle6"/>
    <dgm:cxn modelId="{360DE759-6F97-415D-998D-A0AD667A3662}" type="presParOf" srcId="{24012547-3CA1-4C24-A89E-4F8CC8FF91F4}" destId="{D57E23D9-B821-4F9E-9D3F-5D2379A33F6C}" srcOrd="9" destOrd="0" presId="urn:microsoft.com/office/officeart/2005/8/layout/cycle6"/>
    <dgm:cxn modelId="{57620AAC-FBAE-42E2-ACBC-FC6577E3C0D3}" type="presParOf" srcId="{24012547-3CA1-4C24-A89E-4F8CC8FF91F4}" destId="{59D42D0E-4F2C-4DC6-A0B6-E712B7B7A6DE}" srcOrd="10" destOrd="0" presId="urn:microsoft.com/office/officeart/2005/8/layout/cycle6"/>
    <dgm:cxn modelId="{C287D218-E61D-4F45-9334-ABCCB26ECC06}" type="presParOf" srcId="{24012547-3CA1-4C24-A89E-4F8CC8FF91F4}" destId="{BB38A00E-A2DE-475A-84A0-13C295D2AE99}" srcOrd="11" destOrd="0" presId="urn:microsoft.com/office/officeart/2005/8/layout/cycle6"/>
    <dgm:cxn modelId="{BA0A99D7-42F7-4BE7-AAAC-0B1BC1A2D705}" type="presParOf" srcId="{24012547-3CA1-4C24-A89E-4F8CC8FF91F4}" destId="{A94B9EF9-4855-4DF9-9886-72CDD25D2A95}" srcOrd="12" destOrd="0" presId="urn:microsoft.com/office/officeart/2005/8/layout/cycle6"/>
    <dgm:cxn modelId="{89C3935F-B739-4311-B839-816F9FAC1BA5}" type="presParOf" srcId="{24012547-3CA1-4C24-A89E-4F8CC8FF91F4}" destId="{B5A9CC74-5E60-45FE-8040-3D527295E75A}" srcOrd="13" destOrd="0" presId="urn:microsoft.com/office/officeart/2005/8/layout/cycle6"/>
    <dgm:cxn modelId="{FD5E1409-768E-412F-AB99-F404C5D5D55B}" type="presParOf" srcId="{24012547-3CA1-4C24-A89E-4F8CC8FF91F4}" destId="{0DB39AA5-4036-4F23-A717-E6F8B064BC93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00765C-8DB3-4E32-8C92-E273ADB2BCB0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EF21F1DF-455C-40C9-B446-4ADFDBFB3908}">
      <dgm:prSet phldrT="[Text]" custT="1"/>
      <dgm:spPr/>
      <dgm:t>
        <a:bodyPr/>
        <a:lstStyle/>
        <a:p>
          <a:r>
            <a:rPr lang="de-DE" sz="2000" b="1" i="1" dirty="0">
              <a:solidFill>
                <a:srgbClr val="002060"/>
              </a:solidFill>
            </a:rPr>
            <a:t>Klasse 2000</a:t>
          </a:r>
        </a:p>
        <a:p>
          <a:r>
            <a:rPr lang="de-DE" sz="1600" b="1" dirty="0">
              <a:solidFill>
                <a:srgbClr val="FF0000"/>
              </a:solidFill>
            </a:rPr>
            <a:t>Gesund und fit - wir machen mit!</a:t>
          </a:r>
        </a:p>
      </dgm:t>
    </dgm:pt>
    <dgm:pt modelId="{BC7ECD30-E74A-4B5A-8353-48A53C79DB79}" type="parTrans" cxnId="{B858D624-41E0-4F9D-9558-1F19D5FBD1A3}">
      <dgm:prSet/>
      <dgm:spPr/>
      <dgm:t>
        <a:bodyPr/>
        <a:lstStyle/>
        <a:p>
          <a:endParaRPr lang="de-DE"/>
        </a:p>
      </dgm:t>
    </dgm:pt>
    <dgm:pt modelId="{63004C26-D4C6-43DB-AD3C-8A23E22693C8}" type="sibTrans" cxnId="{B858D624-41E0-4F9D-9558-1F19D5FBD1A3}">
      <dgm:prSet/>
      <dgm:spPr/>
      <dgm:t>
        <a:bodyPr/>
        <a:lstStyle/>
        <a:p>
          <a:endParaRPr lang="de-DE"/>
        </a:p>
      </dgm:t>
    </dgm:pt>
    <dgm:pt modelId="{A8C7FCCC-0EC0-4EF7-AB61-8DD82549E5DC}">
      <dgm:prSet phldrT="[Text]" custT="1"/>
      <dgm:spPr/>
      <dgm:t>
        <a:bodyPr/>
        <a:lstStyle/>
        <a:p>
          <a:r>
            <a:rPr lang="de-DE" sz="1400" dirty="0"/>
            <a:t>Gesund essen und trinken</a:t>
          </a:r>
        </a:p>
      </dgm:t>
    </dgm:pt>
    <dgm:pt modelId="{423C3851-22CF-481E-B664-5FB9DF8AE89F}" type="parTrans" cxnId="{5E23FF44-37B8-4505-ACE1-C87CCB2673FC}">
      <dgm:prSet/>
      <dgm:spPr/>
      <dgm:t>
        <a:bodyPr/>
        <a:lstStyle/>
        <a:p>
          <a:endParaRPr lang="de-DE"/>
        </a:p>
      </dgm:t>
    </dgm:pt>
    <dgm:pt modelId="{C6BA7E0E-CB20-4F84-AD7D-5A07487ADD3D}" type="sibTrans" cxnId="{5E23FF44-37B8-4505-ACE1-C87CCB2673FC}">
      <dgm:prSet/>
      <dgm:spPr/>
      <dgm:t>
        <a:bodyPr/>
        <a:lstStyle/>
        <a:p>
          <a:endParaRPr lang="de-DE"/>
        </a:p>
      </dgm:t>
    </dgm:pt>
    <dgm:pt modelId="{393D76D6-B84D-4185-A230-D35673F86FE9}">
      <dgm:prSet phldrT="[Text]" custT="1"/>
      <dgm:spPr/>
      <dgm:t>
        <a:bodyPr/>
        <a:lstStyle/>
        <a:p>
          <a:r>
            <a:rPr lang="de-DE" sz="1200" dirty="0"/>
            <a:t>Sich selbstmögen und Freunde haben</a:t>
          </a:r>
        </a:p>
      </dgm:t>
    </dgm:pt>
    <dgm:pt modelId="{E2204C7A-49DA-49D3-83E1-1F2100CE62F0}" type="parTrans" cxnId="{DA37CC72-7F9B-45D8-ACF7-CE09FAC0C919}">
      <dgm:prSet/>
      <dgm:spPr/>
      <dgm:t>
        <a:bodyPr/>
        <a:lstStyle/>
        <a:p>
          <a:endParaRPr lang="de-DE"/>
        </a:p>
      </dgm:t>
    </dgm:pt>
    <dgm:pt modelId="{9E951621-BA39-419C-B893-84EF35FAC23A}" type="sibTrans" cxnId="{DA37CC72-7F9B-45D8-ACF7-CE09FAC0C919}">
      <dgm:prSet/>
      <dgm:spPr/>
      <dgm:t>
        <a:bodyPr/>
        <a:lstStyle/>
        <a:p>
          <a:endParaRPr lang="de-DE"/>
        </a:p>
      </dgm:t>
    </dgm:pt>
    <dgm:pt modelId="{A48A3181-C41E-4324-B311-418275BEBF72}">
      <dgm:prSet phldrT="[Text]" custT="1"/>
      <dgm:spPr/>
      <dgm:t>
        <a:bodyPr/>
        <a:lstStyle/>
        <a:p>
          <a:r>
            <a:rPr lang="de-DE" sz="1200" dirty="0"/>
            <a:t>Kritisch denken und Nein sagen können</a:t>
          </a:r>
        </a:p>
      </dgm:t>
    </dgm:pt>
    <dgm:pt modelId="{741B9A29-3FB9-4A60-97FE-A322BDE42BE3}" type="parTrans" cxnId="{F5CC2179-5B0C-4BEA-B0E1-E7F7CC77AEDE}">
      <dgm:prSet/>
      <dgm:spPr/>
      <dgm:t>
        <a:bodyPr/>
        <a:lstStyle/>
        <a:p>
          <a:endParaRPr lang="de-DE"/>
        </a:p>
      </dgm:t>
    </dgm:pt>
    <dgm:pt modelId="{A5662BA8-3F79-4637-A059-152619EBDF24}" type="sibTrans" cxnId="{F5CC2179-5B0C-4BEA-B0E1-E7F7CC77AEDE}">
      <dgm:prSet/>
      <dgm:spPr/>
      <dgm:t>
        <a:bodyPr/>
        <a:lstStyle/>
        <a:p>
          <a:endParaRPr lang="de-DE"/>
        </a:p>
      </dgm:t>
    </dgm:pt>
    <dgm:pt modelId="{0264777A-763E-42C8-A397-2F39483EE51F}">
      <dgm:prSet phldrT="[Text]"/>
      <dgm:spPr/>
      <dgm:t>
        <a:bodyPr/>
        <a:lstStyle/>
        <a:p>
          <a:r>
            <a:rPr lang="de-DE" dirty="0"/>
            <a:t>Probleme und Konflikte lösen</a:t>
          </a:r>
        </a:p>
      </dgm:t>
    </dgm:pt>
    <dgm:pt modelId="{B52E9C02-C312-42D2-9726-227A55DB1EE7}" type="parTrans" cxnId="{847A5FC7-5F6F-4413-AFBB-BF6F076504A9}">
      <dgm:prSet/>
      <dgm:spPr/>
      <dgm:t>
        <a:bodyPr/>
        <a:lstStyle/>
        <a:p>
          <a:endParaRPr lang="de-DE"/>
        </a:p>
      </dgm:t>
    </dgm:pt>
    <dgm:pt modelId="{1D515AA8-81CD-4FFB-B51A-887A4B1C7893}" type="sibTrans" cxnId="{847A5FC7-5F6F-4413-AFBB-BF6F076504A9}">
      <dgm:prSet/>
      <dgm:spPr/>
      <dgm:t>
        <a:bodyPr/>
        <a:lstStyle/>
        <a:p>
          <a:endParaRPr lang="de-DE"/>
        </a:p>
      </dgm:t>
    </dgm:pt>
    <dgm:pt modelId="{845A5946-1EE7-478D-B30E-FE9961DECF77}">
      <dgm:prSet custT="1"/>
      <dgm:spPr/>
      <dgm:t>
        <a:bodyPr/>
        <a:lstStyle/>
        <a:p>
          <a:r>
            <a:rPr lang="de-DE" sz="1400" dirty="0"/>
            <a:t>Bewegen und </a:t>
          </a:r>
          <a:r>
            <a:rPr lang="de-DE" sz="1400" dirty="0" err="1"/>
            <a:t>entspan-nen</a:t>
          </a:r>
          <a:endParaRPr lang="de-DE" sz="1400" dirty="0"/>
        </a:p>
      </dgm:t>
    </dgm:pt>
    <dgm:pt modelId="{751EFBAE-3CCE-4D84-A43B-1632EC2DA6E7}" type="parTrans" cxnId="{7272F1F2-3C97-41A4-BF97-D12A7F478A37}">
      <dgm:prSet/>
      <dgm:spPr/>
      <dgm:t>
        <a:bodyPr/>
        <a:lstStyle/>
        <a:p>
          <a:endParaRPr lang="de-DE"/>
        </a:p>
      </dgm:t>
    </dgm:pt>
    <dgm:pt modelId="{9121FFEC-F987-4DA3-9A5E-7834B1F1F61C}" type="sibTrans" cxnId="{7272F1F2-3C97-41A4-BF97-D12A7F478A37}">
      <dgm:prSet/>
      <dgm:spPr/>
      <dgm:t>
        <a:bodyPr/>
        <a:lstStyle/>
        <a:p>
          <a:endParaRPr lang="de-DE"/>
        </a:p>
      </dgm:t>
    </dgm:pt>
    <dgm:pt modelId="{8735EF0A-59DC-423E-8EA6-A800B9D5ECDB}" type="pres">
      <dgm:prSet presAssocID="{2A00765C-8DB3-4E32-8C92-E273ADB2BCB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5E9F6B6-3953-4060-A832-F108FC7D8FC9}" type="pres">
      <dgm:prSet presAssocID="{EF21F1DF-455C-40C9-B446-4ADFDBFB3908}" presName="centerShape" presStyleLbl="node0" presStyleIdx="0" presStyleCnt="1" custScaleX="135250" custScaleY="124957"/>
      <dgm:spPr/>
      <dgm:t>
        <a:bodyPr/>
        <a:lstStyle/>
        <a:p>
          <a:endParaRPr lang="de-DE"/>
        </a:p>
      </dgm:t>
    </dgm:pt>
    <dgm:pt modelId="{A8046C76-3EF9-4F4D-AD53-7501F6AE48DC}" type="pres">
      <dgm:prSet presAssocID="{A8C7FCCC-0EC0-4EF7-AB61-8DD82549E5D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F06E07F-96FE-47EF-954B-1E84FFD2DF04}" type="pres">
      <dgm:prSet presAssocID="{A8C7FCCC-0EC0-4EF7-AB61-8DD82549E5DC}" presName="dummy" presStyleCnt="0"/>
      <dgm:spPr/>
    </dgm:pt>
    <dgm:pt modelId="{98C6F87A-E3D7-4CE2-A32A-02ECDA5FA655}" type="pres">
      <dgm:prSet presAssocID="{C6BA7E0E-CB20-4F84-AD7D-5A07487ADD3D}" presName="sibTrans" presStyleLbl="sibTrans2D1" presStyleIdx="0" presStyleCnt="5" custLinFactNeighborX="3170" custLinFactNeighborY="-1843"/>
      <dgm:spPr/>
      <dgm:t>
        <a:bodyPr/>
        <a:lstStyle/>
        <a:p>
          <a:endParaRPr lang="de-DE"/>
        </a:p>
      </dgm:t>
    </dgm:pt>
    <dgm:pt modelId="{6117EE98-0C47-4E32-90BE-FF8B96A3CFE5}" type="pres">
      <dgm:prSet presAssocID="{393D76D6-B84D-4185-A230-D35673F86FE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8FE692A-809C-4A7D-AF44-39DD03BAA995}" type="pres">
      <dgm:prSet presAssocID="{393D76D6-B84D-4185-A230-D35673F86FE9}" presName="dummy" presStyleCnt="0"/>
      <dgm:spPr/>
    </dgm:pt>
    <dgm:pt modelId="{87CC62A7-FC6C-439C-B6FD-624CCB388D0C}" type="pres">
      <dgm:prSet presAssocID="{9E951621-BA39-419C-B893-84EF35FAC23A}" presName="sibTrans" presStyleLbl="sibTrans2D1" presStyleIdx="1" presStyleCnt="5"/>
      <dgm:spPr/>
      <dgm:t>
        <a:bodyPr/>
        <a:lstStyle/>
        <a:p>
          <a:endParaRPr lang="de-DE"/>
        </a:p>
      </dgm:t>
    </dgm:pt>
    <dgm:pt modelId="{83F41AF1-26CB-4228-BE01-FDC9074935C4}" type="pres">
      <dgm:prSet presAssocID="{A48A3181-C41E-4324-B311-418275BEBF7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19611FE-0767-405E-A2CD-F81A37D7E5BE}" type="pres">
      <dgm:prSet presAssocID="{A48A3181-C41E-4324-B311-418275BEBF72}" presName="dummy" presStyleCnt="0"/>
      <dgm:spPr/>
    </dgm:pt>
    <dgm:pt modelId="{63D27D31-4E3C-469E-A67E-0D4C132DD9EC}" type="pres">
      <dgm:prSet presAssocID="{A5662BA8-3F79-4637-A059-152619EBDF24}" presName="sibTrans" presStyleLbl="sibTrans2D1" presStyleIdx="2" presStyleCnt="5"/>
      <dgm:spPr/>
      <dgm:t>
        <a:bodyPr/>
        <a:lstStyle/>
        <a:p>
          <a:endParaRPr lang="de-DE"/>
        </a:p>
      </dgm:t>
    </dgm:pt>
    <dgm:pt modelId="{FB34473A-5E35-4328-AE20-EE38B72C9E1F}" type="pres">
      <dgm:prSet presAssocID="{0264777A-763E-42C8-A397-2F39483EE5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0D02B12-F9BE-44A6-A1C3-3A0802960FF2}" type="pres">
      <dgm:prSet presAssocID="{0264777A-763E-42C8-A397-2F39483EE51F}" presName="dummy" presStyleCnt="0"/>
      <dgm:spPr/>
    </dgm:pt>
    <dgm:pt modelId="{857FC862-8288-426D-9B02-7D6A0C1AF0EA}" type="pres">
      <dgm:prSet presAssocID="{1D515AA8-81CD-4FFB-B51A-887A4B1C7893}" presName="sibTrans" presStyleLbl="sibTrans2D1" presStyleIdx="3" presStyleCnt="5"/>
      <dgm:spPr/>
      <dgm:t>
        <a:bodyPr/>
        <a:lstStyle/>
        <a:p>
          <a:endParaRPr lang="de-DE"/>
        </a:p>
      </dgm:t>
    </dgm:pt>
    <dgm:pt modelId="{CD68E917-FFD6-4B54-8571-AA93CB9D0CF2}" type="pres">
      <dgm:prSet presAssocID="{845A5946-1EE7-478D-B30E-FE9961DECF77}" presName="node" presStyleLbl="node1" presStyleIdx="4" presStyleCnt="5" custScaleX="101583" custScaleY="10494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3AC9D7A-CE59-4086-95F4-01CC4B252060}" type="pres">
      <dgm:prSet presAssocID="{845A5946-1EE7-478D-B30E-FE9961DECF77}" presName="dummy" presStyleCnt="0"/>
      <dgm:spPr/>
    </dgm:pt>
    <dgm:pt modelId="{A02309DD-E8AB-48FC-A6B0-1518CCD9A404}" type="pres">
      <dgm:prSet presAssocID="{9121FFEC-F987-4DA3-9A5E-7834B1F1F61C}" presName="sibTrans" presStyleLbl="sibTrans2D1" presStyleIdx="4" presStyleCnt="5"/>
      <dgm:spPr/>
      <dgm:t>
        <a:bodyPr/>
        <a:lstStyle/>
        <a:p>
          <a:endParaRPr lang="de-DE"/>
        </a:p>
      </dgm:t>
    </dgm:pt>
  </dgm:ptLst>
  <dgm:cxnLst>
    <dgm:cxn modelId="{847A5FC7-5F6F-4413-AFBB-BF6F076504A9}" srcId="{EF21F1DF-455C-40C9-B446-4ADFDBFB3908}" destId="{0264777A-763E-42C8-A397-2F39483EE51F}" srcOrd="3" destOrd="0" parTransId="{B52E9C02-C312-42D2-9726-227A55DB1EE7}" sibTransId="{1D515AA8-81CD-4FFB-B51A-887A4B1C7893}"/>
    <dgm:cxn modelId="{84604A06-DD01-41E1-9A6A-FAF933B5CA59}" type="presOf" srcId="{845A5946-1EE7-478D-B30E-FE9961DECF77}" destId="{CD68E917-FFD6-4B54-8571-AA93CB9D0CF2}" srcOrd="0" destOrd="0" presId="urn:microsoft.com/office/officeart/2005/8/layout/radial6"/>
    <dgm:cxn modelId="{B011507F-4EDD-4683-85CF-0C7B6924D262}" type="presOf" srcId="{EF21F1DF-455C-40C9-B446-4ADFDBFB3908}" destId="{F5E9F6B6-3953-4060-A832-F108FC7D8FC9}" srcOrd="0" destOrd="0" presId="urn:microsoft.com/office/officeart/2005/8/layout/radial6"/>
    <dgm:cxn modelId="{E995E83B-BDB5-41D5-B817-F26DDAC2843C}" type="presOf" srcId="{9E951621-BA39-419C-B893-84EF35FAC23A}" destId="{87CC62A7-FC6C-439C-B6FD-624CCB388D0C}" srcOrd="0" destOrd="0" presId="urn:microsoft.com/office/officeart/2005/8/layout/radial6"/>
    <dgm:cxn modelId="{2FA1B008-21C0-4E1A-927A-14751FB2A557}" type="presOf" srcId="{1D515AA8-81CD-4FFB-B51A-887A4B1C7893}" destId="{857FC862-8288-426D-9B02-7D6A0C1AF0EA}" srcOrd="0" destOrd="0" presId="urn:microsoft.com/office/officeart/2005/8/layout/radial6"/>
    <dgm:cxn modelId="{5E23FF44-37B8-4505-ACE1-C87CCB2673FC}" srcId="{EF21F1DF-455C-40C9-B446-4ADFDBFB3908}" destId="{A8C7FCCC-0EC0-4EF7-AB61-8DD82549E5DC}" srcOrd="0" destOrd="0" parTransId="{423C3851-22CF-481E-B664-5FB9DF8AE89F}" sibTransId="{C6BA7E0E-CB20-4F84-AD7D-5A07487ADD3D}"/>
    <dgm:cxn modelId="{F105A8A0-5DF4-492B-B520-BEDFFEC1A7B9}" type="presOf" srcId="{A8C7FCCC-0EC0-4EF7-AB61-8DD82549E5DC}" destId="{A8046C76-3EF9-4F4D-AD53-7501F6AE48DC}" srcOrd="0" destOrd="0" presId="urn:microsoft.com/office/officeart/2005/8/layout/radial6"/>
    <dgm:cxn modelId="{F41F38F3-8775-4122-98D3-82BD4D6BE3F4}" type="presOf" srcId="{9121FFEC-F987-4DA3-9A5E-7834B1F1F61C}" destId="{A02309DD-E8AB-48FC-A6B0-1518CCD9A404}" srcOrd="0" destOrd="0" presId="urn:microsoft.com/office/officeart/2005/8/layout/radial6"/>
    <dgm:cxn modelId="{C0589D3E-D014-4BD3-956C-CB5AD36F8B5A}" type="presOf" srcId="{A5662BA8-3F79-4637-A059-152619EBDF24}" destId="{63D27D31-4E3C-469E-A67E-0D4C132DD9EC}" srcOrd="0" destOrd="0" presId="urn:microsoft.com/office/officeart/2005/8/layout/radial6"/>
    <dgm:cxn modelId="{DFC4D29C-0427-4096-948F-AF76C436308C}" type="presOf" srcId="{A48A3181-C41E-4324-B311-418275BEBF72}" destId="{83F41AF1-26CB-4228-BE01-FDC9074935C4}" srcOrd="0" destOrd="0" presId="urn:microsoft.com/office/officeart/2005/8/layout/radial6"/>
    <dgm:cxn modelId="{F5CC2179-5B0C-4BEA-B0E1-E7F7CC77AEDE}" srcId="{EF21F1DF-455C-40C9-B446-4ADFDBFB3908}" destId="{A48A3181-C41E-4324-B311-418275BEBF72}" srcOrd="2" destOrd="0" parTransId="{741B9A29-3FB9-4A60-97FE-A322BDE42BE3}" sibTransId="{A5662BA8-3F79-4637-A059-152619EBDF24}"/>
    <dgm:cxn modelId="{DA37CC72-7F9B-45D8-ACF7-CE09FAC0C919}" srcId="{EF21F1DF-455C-40C9-B446-4ADFDBFB3908}" destId="{393D76D6-B84D-4185-A230-D35673F86FE9}" srcOrd="1" destOrd="0" parTransId="{E2204C7A-49DA-49D3-83E1-1F2100CE62F0}" sibTransId="{9E951621-BA39-419C-B893-84EF35FAC23A}"/>
    <dgm:cxn modelId="{2101DDAE-7118-4FE5-9C46-551420CB5389}" type="presOf" srcId="{C6BA7E0E-CB20-4F84-AD7D-5A07487ADD3D}" destId="{98C6F87A-E3D7-4CE2-A32A-02ECDA5FA655}" srcOrd="0" destOrd="0" presId="urn:microsoft.com/office/officeart/2005/8/layout/radial6"/>
    <dgm:cxn modelId="{B2C5C576-6335-4BB1-91EB-EEE5C228A863}" type="presOf" srcId="{0264777A-763E-42C8-A397-2F39483EE51F}" destId="{FB34473A-5E35-4328-AE20-EE38B72C9E1F}" srcOrd="0" destOrd="0" presId="urn:microsoft.com/office/officeart/2005/8/layout/radial6"/>
    <dgm:cxn modelId="{7272F1F2-3C97-41A4-BF97-D12A7F478A37}" srcId="{EF21F1DF-455C-40C9-B446-4ADFDBFB3908}" destId="{845A5946-1EE7-478D-B30E-FE9961DECF77}" srcOrd="4" destOrd="0" parTransId="{751EFBAE-3CCE-4D84-A43B-1632EC2DA6E7}" sibTransId="{9121FFEC-F987-4DA3-9A5E-7834B1F1F61C}"/>
    <dgm:cxn modelId="{B858D624-41E0-4F9D-9558-1F19D5FBD1A3}" srcId="{2A00765C-8DB3-4E32-8C92-E273ADB2BCB0}" destId="{EF21F1DF-455C-40C9-B446-4ADFDBFB3908}" srcOrd="0" destOrd="0" parTransId="{BC7ECD30-E74A-4B5A-8353-48A53C79DB79}" sibTransId="{63004C26-D4C6-43DB-AD3C-8A23E22693C8}"/>
    <dgm:cxn modelId="{C1A4C117-5488-4171-99FC-FC6C9C1AC143}" type="presOf" srcId="{393D76D6-B84D-4185-A230-D35673F86FE9}" destId="{6117EE98-0C47-4E32-90BE-FF8B96A3CFE5}" srcOrd="0" destOrd="0" presId="urn:microsoft.com/office/officeart/2005/8/layout/radial6"/>
    <dgm:cxn modelId="{07CA9C74-0DC0-44EA-8C49-882931008183}" type="presOf" srcId="{2A00765C-8DB3-4E32-8C92-E273ADB2BCB0}" destId="{8735EF0A-59DC-423E-8EA6-A800B9D5ECDB}" srcOrd="0" destOrd="0" presId="urn:microsoft.com/office/officeart/2005/8/layout/radial6"/>
    <dgm:cxn modelId="{F97AEDC3-5D54-474A-A00B-983B5D26B599}" type="presParOf" srcId="{8735EF0A-59DC-423E-8EA6-A800B9D5ECDB}" destId="{F5E9F6B6-3953-4060-A832-F108FC7D8FC9}" srcOrd="0" destOrd="0" presId="urn:microsoft.com/office/officeart/2005/8/layout/radial6"/>
    <dgm:cxn modelId="{CF2798A8-8C58-4B10-B36D-CE61DB5F1C01}" type="presParOf" srcId="{8735EF0A-59DC-423E-8EA6-A800B9D5ECDB}" destId="{A8046C76-3EF9-4F4D-AD53-7501F6AE48DC}" srcOrd="1" destOrd="0" presId="urn:microsoft.com/office/officeart/2005/8/layout/radial6"/>
    <dgm:cxn modelId="{03C86F55-27FF-4D32-AC65-88A4209C60B1}" type="presParOf" srcId="{8735EF0A-59DC-423E-8EA6-A800B9D5ECDB}" destId="{8F06E07F-96FE-47EF-954B-1E84FFD2DF04}" srcOrd="2" destOrd="0" presId="urn:microsoft.com/office/officeart/2005/8/layout/radial6"/>
    <dgm:cxn modelId="{63EFB888-BC47-47ED-80C5-4000E4507FB4}" type="presParOf" srcId="{8735EF0A-59DC-423E-8EA6-A800B9D5ECDB}" destId="{98C6F87A-E3D7-4CE2-A32A-02ECDA5FA655}" srcOrd="3" destOrd="0" presId="urn:microsoft.com/office/officeart/2005/8/layout/radial6"/>
    <dgm:cxn modelId="{A0C09891-1812-418F-A55A-ADE5A04A6DBE}" type="presParOf" srcId="{8735EF0A-59DC-423E-8EA6-A800B9D5ECDB}" destId="{6117EE98-0C47-4E32-90BE-FF8B96A3CFE5}" srcOrd="4" destOrd="0" presId="urn:microsoft.com/office/officeart/2005/8/layout/radial6"/>
    <dgm:cxn modelId="{86CC856C-B66B-4EA8-B493-8256763D00BC}" type="presParOf" srcId="{8735EF0A-59DC-423E-8EA6-A800B9D5ECDB}" destId="{58FE692A-809C-4A7D-AF44-39DD03BAA995}" srcOrd="5" destOrd="0" presId="urn:microsoft.com/office/officeart/2005/8/layout/radial6"/>
    <dgm:cxn modelId="{A536A394-6F7A-43F9-9161-3475E5E0C20C}" type="presParOf" srcId="{8735EF0A-59DC-423E-8EA6-A800B9D5ECDB}" destId="{87CC62A7-FC6C-439C-B6FD-624CCB388D0C}" srcOrd="6" destOrd="0" presId="urn:microsoft.com/office/officeart/2005/8/layout/radial6"/>
    <dgm:cxn modelId="{C206653F-9576-46B4-8A79-649CC0368964}" type="presParOf" srcId="{8735EF0A-59DC-423E-8EA6-A800B9D5ECDB}" destId="{83F41AF1-26CB-4228-BE01-FDC9074935C4}" srcOrd="7" destOrd="0" presId="urn:microsoft.com/office/officeart/2005/8/layout/radial6"/>
    <dgm:cxn modelId="{D191B924-B217-4E90-8BD1-9B119EE6A39B}" type="presParOf" srcId="{8735EF0A-59DC-423E-8EA6-A800B9D5ECDB}" destId="{C19611FE-0767-405E-A2CD-F81A37D7E5BE}" srcOrd="8" destOrd="0" presId="urn:microsoft.com/office/officeart/2005/8/layout/radial6"/>
    <dgm:cxn modelId="{24F0A0EE-E233-4506-936B-8BF8C93597C7}" type="presParOf" srcId="{8735EF0A-59DC-423E-8EA6-A800B9D5ECDB}" destId="{63D27D31-4E3C-469E-A67E-0D4C132DD9EC}" srcOrd="9" destOrd="0" presId="urn:microsoft.com/office/officeart/2005/8/layout/radial6"/>
    <dgm:cxn modelId="{453B3AC0-B40F-4CAA-BCEC-92F86AB1CD3A}" type="presParOf" srcId="{8735EF0A-59DC-423E-8EA6-A800B9D5ECDB}" destId="{FB34473A-5E35-4328-AE20-EE38B72C9E1F}" srcOrd="10" destOrd="0" presId="urn:microsoft.com/office/officeart/2005/8/layout/radial6"/>
    <dgm:cxn modelId="{AA799F45-BA87-4159-8635-30A28874B96C}" type="presParOf" srcId="{8735EF0A-59DC-423E-8EA6-A800B9D5ECDB}" destId="{D0D02B12-F9BE-44A6-A1C3-3A0802960FF2}" srcOrd="11" destOrd="0" presId="urn:microsoft.com/office/officeart/2005/8/layout/radial6"/>
    <dgm:cxn modelId="{9B6F80B6-1512-4379-8BC4-486718304D5D}" type="presParOf" srcId="{8735EF0A-59DC-423E-8EA6-A800B9D5ECDB}" destId="{857FC862-8288-426D-9B02-7D6A0C1AF0EA}" srcOrd="12" destOrd="0" presId="urn:microsoft.com/office/officeart/2005/8/layout/radial6"/>
    <dgm:cxn modelId="{7C68C0B9-1DD3-4E21-9D8E-42B9374800A9}" type="presParOf" srcId="{8735EF0A-59DC-423E-8EA6-A800B9D5ECDB}" destId="{CD68E917-FFD6-4B54-8571-AA93CB9D0CF2}" srcOrd="13" destOrd="0" presId="urn:microsoft.com/office/officeart/2005/8/layout/radial6"/>
    <dgm:cxn modelId="{6117B1F7-92CE-4025-B293-BFC13AEC83AB}" type="presParOf" srcId="{8735EF0A-59DC-423E-8EA6-A800B9D5ECDB}" destId="{A3AC9D7A-CE59-4086-95F4-01CC4B252060}" srcOrd="14" destOrd="0" presId="urn:microsoft.com/office/officeart/2005/8/layout/radial6"/>
    <dgm:cxn modelId="{9D2C18AF-6F14-4B19-8A4A-00E32FBF68F3}" type="presParOf" srcId="{8735EF0A-59DC-423E-8EA6-A800B9D5ECDB}" destId="{A02309DD-E8AB-48FC-A6B0-1518CCD9A40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3E86F8-CB12-40DB-8D7B-2F40E6E2015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53F2314-3983-46EF-852D-21D21724B947}">
      <dgm:prSet phldrT="[Text]" custT="1"/>
      <dgm:spPr/>
      <dgm:t>
        <a:bodyPr/>
        <a:lstStyle/>
        <a:p>
          <a:r>
            <a:rPr lang="de-DE" sz="1400" dirty="0"/>
            <a:t>Gesundheits-fördernde Lernumgebung</a:t>
          </a:r>
        </a:p>
      </dgm:t>
    </dgm:pt>
    <dgm:pt modelId="{D25D8F16-0750-4602-99B8-31F43E052754}" type="sibTrans" cxnId="{8C8B814B-3707-4646-A46E-E03E57D14DAE}">
      <dgm:prSet/>
      <dgm:spPr/>
      <dgm:t>
        <a:bodyPr/>
        <a:lstStyle/>
        <a:p>
          <a:endParaRPr lang="de-DE"/>
        </a:p>
      </dgm:t>
    </dgm:pt>
    <dgm:pt modelId="{6643FCE9-015E-4A8F-9440-AD9EE5BB386A}" type="parTrans" cxnId="{8C8B814B-3707-4646-A46E-E03E57D14DAE}">
      <dgm:prSet/>
      <dgm:spPr/>
      <dgm:t>
        <a:bodyPr/>
        <a:lstStyle/>
        <a:p>
          <a:endParaRPr lang="de-DE"/>
        </a:p>
      </dgm:t>
    </dgm:pt>
    <dgm:pt modelId="{6E5DFCAF-A4E1-411D-95DD-A537705B26DA}">
      <dgm:prSet custT="1"/>
      <dgm:spPr/>
      <dgm:t>
        <a:bodyPr/>
        <a:lstStyle/>
        <a:p>
          <a:r>
            <a:rPr lang="de-DE" sz="1100" dirty="0"/>
            <a:t>ergonomisch geformte Sitzmöbel für optimierte Sitz – und korrekte Schreibhaltung </a:t>
          </a:r>
        </a:p>
      </dgm:t>
    </dgm:pt>
    <dgm:pt modelId="{9E57E56C-772D-45B3-9CA5-59F16CA27FC2}" type="parTrans" cxnId="{1D7BA704-E18B-4036-9030-527D0DCA5EF0}">
      <dgm:prSet/>
      <dgm:spPr/>
      <dgm:t>
        <a:bodyPr/>
        <a:lstStyle/>
        <a:p>
          <a:endParaRPr lang="de-DE"/>
        </a:p>
      </dgm:t>
    </dgm:pt>
    <dgm:pt modelId="{CD65C81B-A3EE-49FB-9FE9-322FD06F42AA}" type="sibTrans" cxnId="{1D7BA704-E18B-4036-9030-527D0DCA5EF0}">
      <dgm:prSet/>
      <dgm:spPr/>
      <dgm:t>
        <a:bodyPr/>
        <a:lstStyle/>
        <a:p>
          <a:endParaRPr lang="de-DE"/>
        </a:p>
      </dgm:t>
    </dgm:pt>
    <dgm:pt modelId="{E90278EF-531F-4F28-AD1E-A47C95881BCE}">
      <dgm:prSet custT="1"/>
      <dgm:spPr/>
      <dgm:t>
        <a:bodyPr/>
        <a:lstStyle/>
        <a:p>
          <a:r>
            <a:rPr lang="de-DE" sz="1100" dirty="0"/>
            <a:t>regelmäßiges Stoßlüften</a:t>
          </a:r>
        </a:p>
      </dgm:t>
    </dgm:pt>
    <dgm:pt modelId="{2555B1E1-93C8-46BF-A05A-B246CCF68F8E}" type="parTrans" cxnId="{7AF0E91A-D318-4264-9275-36D6EEE53CF2}">
      <dgm:prSet/>
      <dgm:spPr/>
      <dgm:t>
        <a:bodyPr/>
        <a:lstStyle/>
        <a:p>
          <a:endParaRPr lang="de-DE"/>
        </a:p>
      </dgm:t>
    </dgm:pt>
    <dgm:pt modelId="{305816E0-1CD7-4FE9-9851-EB92F1984F4D}" type="sibTrans" cxnId="{7AF0E91A-D318-4264-9275-36D6EEE53CF2}">
      <dgm:prSet/>
      <dgm:spPr/>
      <dgm:t>
        <a:bodyPr/>
        <a:lstStyle/>
        <a:p>
          <a:endParaRPr lang="de-DE"/>
        </a:p>
      </dgm:t>
    </dgm:pt>
    <dgm:pt modelId="{F68E444B-FD94-439F-BD68-0E9470493CB7}">
      <dgm:prSet custT="1"/>
      <dgm:spPr/>
      <dgm:t>
        <a:bodyPr/>
        <a:lstStyle/>
        <a:p>
          <a:r>
            <a:rPr lang="de-DE" sz="1100" dirty="0">
              <a:latin typeface="+mn-lt"/>
            </a:rPr>
            <a:t>wechselnde Unterrichtsformen</a:t>
          </a:r>
          <a:endParaRPr lang="de-DE" sz="1100" dirty="0"/>
        </a:p>
      </dgm:t>
    </dgm:pt>
    <dgm:pt modelId="{230685C8-171B-4293-980E-4FC23A6B7C00}" type="parTrans" cxnId="{B12A2CAE-2274-46B5-83DD-12611896DD0C}">
      <dgm:prSet/>
      <dgm:spPr/>
      <dgm:t>
        <a:bodyPr/>
        <a:lstStyle/>
        <a:p>
          <a:endParaRPr lang="de-DE"/>
        </a:p>
      </dgm:t>
    </dgm:pt>
    <dgm:pt modelId="{574D76C9-413D-417A-A44B-A64815089040}" type="sibTrans" cxnId="{B12A2CAE-2274-46B5-83DD-12611896DD0C}">
      <dgm:prSet/>
      <dgm:spPr/>
      <dgm:t>
        <a:bodyPr/>
        <a:lstStyle/>
        <a:p>
          <a:endParaRPr lang="de-DE"/>
        </a:p>
      </dgm:t>
    </dgm:pt>
    <dgm:pt modelId="{1AF2C7A7-009D-4AB3-8345-CF0799F1BF4D}">
      <dgm:prSet custT="1"/>
      <dgm:spPr/>
      <dgm:t>
        <a:bodyPr/>
        <a:lstStyle/>
        <a:p>
          <a:r>
            <a:rPr lang="de-DE" sz="1100" dirty="0"/>
            <a:t>liebevoll gestaltetes Schulhaus</a:t>
          </a:r>
        </a:p>
      </dgm:t>
    </dgm:pt>
    <dgm:pt modelId="{E580B985-FA57-4E49-BE6F-E9DD229AE998}" type="parTrans" cxnId="{1A9DA211-A809-42BB-8FD7-FE1BE1D8BC2C}">
      <dgm:prSet/>
      <dgm:spPr/>
      <dgm:t>
        <a:bodyPr/>
        <a:lstStyle/>
        <a:p>
          <a:endParaRPr lang="de-DE"/>
        </a:p>
      </dgm:t>
    </dgm:pt>
    <dgm:pt modelId="{8F69220D-7F5E-4C75-B5C6-0187A2BFBBA6}" type="sibTrans" cxnId="{1A9DA211-A809-42BB-8FD7-FE1BE1D8BC2C}">
      <dgm:prSet/>
      <dgm:spPr/>
      <dgm:t>
        <a:bodyPr/>
        <a:lstStyle/>
        <a:p>
          <a:endParaRPr lang="de-DE"/>
        </a:p>
      </dgm:t>
    </dgm:pt>
    <dgm:pt modelId="{5A0475B1-DA94-4A5B-B491-14F7777FB989}" type="pres">
      <dgm:prSet presAssocID="{EA3E86F8-CB12-40DB-8D7B-2F40E6E2015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EF16FB6-1B95-42C2-A576-3303D86276DA}" type="pres">
      <dgm:prSet presAssocID="{153F2314-3983-46EF-852D-21D21724B947}" presName="linNode" presStyleCnt="0"/>
      <dgm:spPr/>
    </dgm:pt>
    <dgm:pt modelId="{5574200B-8BE6-4547-AFF6-9A04500A96EB}" type="pres">
      <dgm:prSet presAssocID="{153F2314-3983-46EF-852D-21D21724B947}" presName="parentShp" presStyleLbl="node1" presStyleIdx="0" presStyleCnt="1" custAng="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45C61A6-0DC6-45F4-A0B0-AA92FCA9F894}" type="pres">
      <dgm:prSet presAssocID="{153F2314-3983-46EF-852D-21D21724B947}" presName="childShp" presStyleLbl="bgAccFollowNode1" presStyleIdx="0" presStyleCnt="1" custAng="0" custScaleX="127683" custScaleY="8394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8D4D7BD-CDE0-4FA1-9D59-F0F2013CB504}" type="presOf" srcId="{E90278EF-531F-4F28-AD1E-A47C95881BCE}" destId="{B45C61A6-0DC6-45F4-A0B0-AA92FCA9F894}" srcOrd="0" destOrd="3" presId="urn:microsoft.com/office/officeart/2005/8/layout/vList6"/>
    <dgm:cxn modelId="{F6890682-F14D-4E2E-A20C-98DB840DD269}" type="presOf" srcId="{153F2314-3983-46EF-852D-21D21724B947}" destId="{5574200B-8BE6-4547-AFF6-9A04500A96EB}" srcOrd="0" destOrd="0" presId="urn:microsoft.com/office/officeart/2005/8/layout/vList6"/>
    <dgm:cxn modelId="{68324665-1DC0-4B2C-991B-3198A483A858}" type="presOf" srcId="{6E5DFCAF-A4E1-411D-95DD-A537705B26DA}" destId="{B45C61A6-0DC6-45F4-A0B0-AA92FCA9F894}" srcOrd="0" destOrd="0" presId="urn:microsoft.com/office/officeart/2005/8/layout/vList6"/>
    <dgm:cxn modelId="{1D7BA704-E18B-4036-9030-527D0DCA5EF0}" srcId="{153F2314-3983-46EF-852D-21D21724B947}" destId="{6E5DFCAF-A4E1-411D-95DD-A537705B26DA}" srcOrd="0" destOrd="0" parTransId="{9E57E56C-772D-45B3-9CA5-59F16CA27FC2}" sibTransId="{CD65C81B-A3EE-49FB-9FE9-322FD06F42AA}"/>
    <dgm:cxn modelId="{AD23C77A-55C2-4D46-AADE-48A7A5BEEDF3}" type="presOf" srcId="{F68E444B-FD94-439F-BD68-0E9470493CB7}" destId="{B45C61A6-0DC6-45F4-A0B0-AA92FCA9F894}" srcOrd="0" destOrd="2" presId="urn:microsoft.com/office/officeart/2005/8/layout/vList6"/>
    <dgm:cxn modelId="{0F3DC581-2B0C-4E2D-920B-1F05DF33F77A}" type="presOf" srcId="{EA3E86F8-CB12-40DB-8D7B-2F40E6E20153}" destId="{5A0475B1-DA94-4A5B-B491-14F7777FB989}" srcOrd="0" destOrd="0" presId="urn:microsoft.com/office/officeart/2005/8/layout/vList6"/>
    <dgm:cxn modelId="{C38C02DF-4557-499F-9957-B2591B6908CC}" type="presOf" srcId="{1AF2C7A7-009D-4AB3-8345-CF0799F1BF4D}" destId="{B45C61A6-0DC6-45F4-A0B0-AA92FCA9F894}" srcOrd="0" destOrd="1" presId="urn:microsoft.com/office/officeart/2005/8/layout/vList6"/>
    <dgm:cxn modelId="{B12A2CAE-2274-46B5-83DD-12611896DD0C}" srcId="{153F2314-3983-46EF-852D-21D21724B947}" destId="{F68E444B-FD94-439F-BD68-0E9470493CB7}" srcOrd="2" destOrd="0" parTransId="{230685C8-171B-4293-980E-4FC23A6B7C00}" sibTransId="{574D76C9-413D-417A-A44B-A64815089040}"/>
    <dgm:cxn modelId="{8C8B814B-3707-4646-A46E-E03E57D14DAE}" srcId="{EA3E86F8-CB12-40DB-8D7B-2F40E6E20153}" destId="{153F2314-3983-46EF-852D-21D21724B947}" srcOrd="0" destOrd="0" parTransId="{6643FCE9-015E-4A8F-9440-AD9EE5BB386A}" sibTransId="{D25D8F16-0750-4602-99B8-31F43E052754}"/>
    <dgm:cxn modelId="{7AF0E91A-D318-4264-9275-36D6EEE53CF2}" srcId="{153F2314-3983-46EF-852D-21D21724B947}" destId="{E90278EF-531F-4F28-AD1E-A47C95881BCE}" srcOrd="3" destOrd="0" parTransId="{2555B1E1-93C8-46BF-A05A-B246CCF68F8E}" sibTransId="{305816E0-1CD7-4FE9-9851-EB92F1984F4D}"/>
    <dgm:cxn modelId="{1A9DA211-A809-42BB-8FD7-FE1BE1D8BC2C}" srcId="{153F2314-3983-46EF-852D-21D21724B947}" destId="{1AF2C7A7-009D-4AB3-8345-CF0799F1BF4D}" srcOrd="1" destOrd="0" parTransId="{E580B985-FA57-4E49-BE6F-E9DD229AE998}" sibTransId="{8F69220D-7F5E-4C75-B5C6-0187A2BFBBA6}"/>
    <dgm:cxn modelId="{B5C847F7-9B64-46D2-ADA8-33C828180CBD}" type="presParOf" srcId="{5A0475B1-DA94-4A5B-B491-14F7777FB989}" destId="{4EF16FB6-1B95-42C2-A576-3303D86276DA}" srcOrd="0" destOrd="0" presId="urn:microsoft.com/office/officeart/2005/8/layout/vList6"/>
    <dgm:cxn modelId="{D1D64536-65D9-4981-9D16-9947060D7C7A}" type="presParOf" srcId="{4EF16FB6-1B95-42C2-A576-3303D86276DA}" destId="{5574200B-8BE6-4547-AFF6-9A04500A96EB}" srcOrd="0" destOrd="0" presId="urn:microsoft.com/office/officeart/2005/8/layout/vList6"/>
    <dgm:cxn modelId="{726A1614-95DC-4AD3-9D41-AD04B9F9620C}" type="presParOf" srcId="{4EF16FB6-1B95-42C2-A576-3303D86276DA}" destId="{B45C61A6-0DC6-45F4-A0B0-AA92FCA9F89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AABCD9-1430-49F5-8B8A-6CC3F419D6E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7E03D83-9316-4F95-A995-4619CE07ED95}">
      <dgm:prSet phldrT="[Text]" custT="1"/>
      <dgm:spPr/>
      <dgm:t>
        <a:bodyPr/>
        <a:lstStyle/>
        <a:p>
          <a:r>
            <a:rPr lang="de-DE" sz="1400" dirty="0"/>
            <a:t>Ergänzende gesundheits-stärkende Angebote</a:t>
          </a:r>
        </a:p>
      </dgm:t>
    </dgm:pt>
    <dgm:pt modelId="{753D6A4C-8E14-4637-9564-11AF4AE4BC79}" type="parTrans" cxnId="{38F74C8E-B49D-44D7-AA62-E4AB97BACAB4}">
      <dgm:prSet/>
      <dgm:spPr/>
      <dgm:t>
        <a:bodyPr/>
        <a:lstStyle/>
        <a:p>
          <a:endParaRPr lang="de-DE"/>
        </a:p>
      </dgm:t>
    </dgm:pt>
    <dgm:pt modelId="{2E7F1BC1-C034-4F85-ABE3-0D904AE46B63}" type="sibTrans" cxnId="{38F74C8E-B49D-44D7-AA62-E4AB97BACAB4}">
      <dgm:prSet/>
      <dgm:spPr/>
      <dgm:t>
        <a:bodyPr/>
        <a:lstStyle/>
        <a:p>
          <a:endParaRPr lang="de-DE"/>
        </a:p>
      </dgm:t>
    </dgm:pt>
    <dgm:pt modelId="{E03F2B76-59FE-4F30-A1D6-31A12501E974}">
      <dgm:prSet phldrT="[Text]" custT="1"/>
      <dgm:spPr/>
      <dgm:t>
        <a:bodyPr/>
        <a:lstStyle/>
        <a:p>
          <a:r>
            <a:rPr lang="de-DE" sz="1200" dirty="0"/>
            <a:t>Kinderyoga</a:t>
          </a:r>
        </a:p>
      </dgm:t>
    </dgm:pt>
    <dgm:pt modelId="{CE00E758-5A39-4DD9-A7AD-73A44074A3A5}" type="parTrans" cxnId="{FE5DD312-27F2-4276-83FE-196A0FBC0E6D}">
      <dgm:prSet/>
      <dgm:spPr/>
      <dgm:t>
        <a:bodyPr/>
        <a:lstStyle/>
        <a:p>
          <a:endParaRPr lang="de-DE"/>
        </a:p>
      </dgm:t>
    </dgm:pt>
    <dgm:pt modelId="{6AF0A6A5-5D68-4A2E-B5B9-77FEAE433AB2}" type="sibTrans" cxnId="{FE5DD312-27F2-4276-83FE-196A0FBC0E6D}">
      <dgm:prSet/>
      <dgm:spPr/>
      <dgm:t>
        <a:bodyPr/>
        <a:lstStyle/>
        <a:p>
          <a:endParaRPr lang="de-DE"/>
        </a:p>
      </dgm:t>
    </dgm:pt>
    <dgm:pt modelId="{B37E08E5-EB12-4986-96AD-BB7F1F2C878D}">
      <dgm:prSet phldrT="[Text]" custT="1"/>
      <dgm:spPr/>
      <dgm:t>
        <a:bodyPr/>
        <a:lstStyle/>
        <a:p>
          <a:endParaRPr lang="de-DE" sz="1200" dirty="0"/>
        </a:p>
      </dgm:t>
    </dgm:pt>
    <dgm:pt modelId="{DC9134F5-B7F2-4486-84D0-EFFBE7FCBD59}" type="parTrans" cxnId="{5E2894A1-ECA1-4911-8E87-42253F873BCD}">
      <dgm:prSet/>
      <dgm:spPr/>
      <dgm:t>
        <a:bodyPr/>
        <a:lstStyle/>
        <a:p>
          <a:endParaRPr lang="de-DE"/>
        </a:p>
      </dgm:t>
    </dgm:pt>
    <dgm:pt modelId="{93EE7D45-A87C-4D0C-BF36-B3D9A1CCC405}" type="sibTrans" cxnId="{5E2894A1-ECA1-4911-8E87-42253F873BCD}">
      <dgm:prSet/>
      <dgm:spPr/>
      <dgm:t>
        <a:bodyPr/>
        <a:lstStyle/>
        <a:p>
          <a:endParaRPr lang="de-DE"/>
        </a:p>
      </dgm:t>
    </dgm:pt>
    <dgm:pt modelId="{E42DD4FF-71F7-43F0-8A7A-ABA1382F57A7}">
      <dgm:prSet phldrT="[Text]" custT="1"/>
      <dgm:spPr/>
      <dgm:t>
        <a:bodyPr/>
        <a:lstStyle/>
        <a:p>
          <a:r>
            <a:rPr lang="de-DE" sz="1200" dirty="0"/>
            <a:t>Gesund in Küche und Garten</a:t>
          </a:r>
        </a:p>
      </dgm:t>
    </dgm:pt>
    <dgm:pt modelId="{D89A1C9C-E901-4D7F-9B27-E71EEE100390}" type="parTrans" cxnId="{3E41494D-EB3B-4ED8-AAE1-7FA6F2F32C07}">
      <dgm:prSet/>
      <dgm:spPr/>
      <dgm:t>
        <a:bodyPr/>
        <a:lstStyle/>
        <a:p>
          <a:endParaRPr lang="de-DE"/>
        </a:p>
      </dgm:t>
    </dgm:pt>
    <dgm:pt modelId="{D010C605-AF7B-45A6-8004-38EDDAB28212}" type="sibTrans" cxnId="{3E41494D-EB3B-4ED8-AAE1-7FA6F2F32C07}">
      <dgm:prSet/>
      <dgm:spPr/>
      <dgm:t>
        <a:bodyPr/>
        <a:lstStyle/>
        <a:p>
          <a:endParaRPr lang="de-DE"/>
        </a:p>
      </dgm:t>
    </dgm:pt>
    <dgm:pt modelId="{6979DC08-648B-46A6-A916-CA17B4567D30}">
      <dgm:prSet phldrT="[Text]" custT="1"/>
      <dgm:spPr/>
      <dgm:t>
        <a:bodyPr/>
        <a:lstStyle/>
        <a:p>
          <a:endParaRPr lang="de-DE" sz="1200" dirty="0"/>
        </a:p>
      </dgm:t>
    </dgm:pt>
    <dgm:pt modelId="{782988F3-02E2-4D15-8473-3C106E555F8C}" type="parTrans" cxnId="{6DD3D910-5A33-4B86-980D-38F32B788FD9}">
      <dgm:prSet/>
      <dgm:spPr/>
      <dgm:t>
        <a:bodyPr/>
        <a:lstStyle/>
        <a:p>
          <a:endParaRPr lang="de-DE"/>
        </a:p>
      </dgm:t>
    </dgm:pt>
    <dgm:pt modelId="{527D4F5C-56BE-4F16-AA53-DC134581701A}" type="sibTrans" cxnId="{6DD3D910-5A33-4B86-980D-38F32B788FD9}">
      <dgm:prSet/>
      <dgm:spPr/>
      <dgm:t>
        <a:bodyPr/>
        <a:lstStyle/>
        <a:p>
          <a:endParaRPr lang="de-DE"/>
        </a:p>
      </dgm:t>
    </dgm:pt>
    <dgm:pt modelId="{611D920A-7B3D-48E1-94FE-A8D81F2340F4}" type="pres">
      <dgm:prSet presAssocID="{B9AABCD9-1430-49F5-8B8A-6CC3F419D6E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DEED448A-8460-4D80-8E08-28CCEC1F27EA}" type="pres">
      <dgm:prSet presAssocID="{27E03D83-9316-4F95-A995-4619CE07ED95}" presName="linNode" presStyleCnt="0"/>
      <dgm:spPr/>
    </dgm:pt>
    <dgm:pt modelId="{9108C91C-263F-4104-AABD-D8B12BE42143}" type="pres">
      <dgm:prSet presAssocID="{27E03D83-9316-4F95-A995-4619CE07ED95}" presName="parentShp" presStyleLbl="node1" presStyleIdx="0" presStyleCnt="1" custLinFactNeighborX="64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A0946DA-8561-4490-A8FC-4BB81B3F7EF8}" type="pres">
      <dgm:prSet presAssocID="{27E03D83-9316-4F95-A995-4619CE07ED95}" presName="childShp" presStyleLbl="bgAccFollowNode1" presStyleIdx="0" presStyleCnt="1" custScaleY="10009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FC01A0B-61D4-4CC7-A970-881C7BEE2230}" type="presOf" srcId="{6979DC08-648B-46A6-A916-CA17B4567D30}" destId="{DA0946DA-8561-4490-A8FC-4BB81B3F7EF8}" srcOrd="0" destOrd="3" presId="urn:microsoft.com/office/officeart/2005/8/layout/vList6"/>
    <dgm:cxn modelId="{6DD3D910-5A33-4B86-980D-38F32B788FD9}" srcId="{27E03D83-9316-4F95-A995-4619CE07ED95}" destId="{6979DC08-648B-46A6-A916-CA17B4567D30}" srcOrd="3" destOrd="0" parTransId="{782988F3-02E2-4D15-8473-3C106E555F8C}" sibTransId="{527D4F5C-56BE-4F16-AA53-DC134581701A}"/>
    <dgm:cxn modelId="{F917EA75-43B7-4888-8A04-A2143ADEC21A}" type="presOf" srcId="{E42DD4FF-71F7-43F0-8A7A-ABA1382F57A7}" destId="{DA0946DA-8561-4490-A8FC-4BB81B3F7EF8}" srcOrd="0" destOrd="2" presId="urn:microsoft.com/office/officeart/2005/8/layout/vList6"/>
    <dgm:cxn modelId="{B044F7C8-BCD7-4B9E-8B80-9F1BE7BF7511}" type="presOf" srcId="{B37E08E5-EB12-4986-96AD-BB7F1F2C878D}" destId="{DA0946DA-8561-4490-A8FC-4BB81B3F7EF8}" srcOrd="0" destOrd="0" presId="urn:microsoft.com/office/officeart/2005/8/layout/vList6"/>
    <dgm:cxn modelId="{38F74C8E-B49D-44D7-AA62-E4AB97BACAB4}" srcId="{B9AABCD9-1430-49F5-8B8A-6CC3F419D6EE}" destId="{27E03D83-9316-4F95-A995-4619CE07ED95}" srcOrd="0" destOrd="0" parTransId="{753D6A4C-8E14-4637-9564-11AF4AE4BC79}" sibTransId="{2E7F1BC1-C034-4F85-ABE3-0D904AE46B63}"/>
    <dgm:cxn modelId="{9E373F35-118A-4654-99D0-E7C0D9130A79}" type="presOf" srcId="{27E03D83-9316-4F95-A995-4619CE07ED95}" destId="{9108C91C-263F-4104-AABD-D8B12BE42143}" srcOrd="0" destOrd="0" presId="urn:microsoft.com/office/officeart/2005/8/layout/vList6"/>
    <dgm:cxn modelId="{5E2894A1-ECA1-4911-8E87-42253F873BCD}" srcId="{27E03D83-9316-4F95-A995-4619CE07ED95}" destId="{B37E08E5-EB12-4986-96AD-BB7F1F2C878D}" srcOrd="0" destOrd="0" parTransId="{DC9134F5-B7F2-4486-84D0-EFFBE7FCBD59}" sibTransId="{93EE7D45-A87C-4D0C-BF36-B3D9A1CCC405}"/>
    <dgm:cxn modelId="{FE5DD312-27F2-4276-83FE-196A0FBC0E6D}" srcId="{27E03D83-9316-4F95-A995-4619CE07ED95}" destId="{E03F2B76-59FE-4F30-A1D6-31A12501E974}" srcOrd="1" destOrd="0" parTransId="{CE00E758-5A39-4DD9-A7AD-73A44074A3A5}" sibTransId="{6AF0A6A5-5D68-4A2E-B5B9-77FEAE433AB2}"/>
    <dgm:cxn modelId="{3E41494D-EB3B-4ED8-AAE1-7FA6F2F32C07}" srcId="{27E03D83-9316-4F95-A995-4619CE07ED95}" destId="{E42DD4FF-71F7-43F0-8A7A-ABA1382F57A7}" srcOrd="2" destOrd="0" parTransId="{D89A1C9C-E901-4D7F-9B27-E71EEE100390}" sibTransId="{D010C605-AF7B-45A6-8004-38EDDAB28212}"/>
    <dgm:cxn modelId="{3B2D36C2-1786-40D1-9D25-FB3D7E0FAEEA}" type="presOf" srcId="{E03F2B76-59FE-4F30-A1D6-31A12501E974}" destId="{DA0946DA-8561-4490-A8FC-4BB81B3F7EF8}" srcOrd="0" destOrd="1" presId="urn:microsoft.com/office/officeart/2005/8/layout/vList6"/>
    <dgm:cxn modelId="{71FE3C63-2194-477E-85C0-048C504B82EF}" type="presOf" srcId="{B9AABCD9-1430-49F5-8B8A-6CC3F419D6EE}" destId="{611D920A-7B3D-48E1-94FE-A8D81F2340F4}" srcOrd="0" destOrd="0" presId="urn:microsoft.com/office/officeart/2005/8/layout/vList6"/>
    <dgm:cxn modelId="{9734BC0A-9B8D-4D4B-A195-EBD235A03E8C}" type="presParOf" srcId="{611D920A-7B3D-48E1-94FE-A8D81F2340F4}" destId="{DEED448A-8460-4D80-8E08-28CCEC1F27EA}" srcOrd="0" destOrd="0" presId="urn:microsoft.com/office/officeart/2005/8/layout/vList6"/>
    <dgm:cxn modelId="{4F40DA1D-0DFF-44A0-879B-49E2148836D4}" type="presParOf" srcId="{DEED448A-8460-4D80-8E08-28CCEC1F27EA}" destId="{9108C91C-263F-4104-AABD-D8B12BE42143}" srcOrd="0" destOrd="0" presId="urn:microsoft.com/office/officeart/2005/8/layout/vList6"/>
    <dgm:cxn modelId="{FAD62C76-A8A2-4989-BCBF-205BE3E122CF}" type="presParOf" srcId="{DEED448A-8460-4D80-8E08-28CCEC1F27EA}" destId="{DA0946DA-8561-4490-A8FC-4BB81B3F7EF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571884A-47CF-4DF7-82C8-9A435C83F127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AC3D625-01B2-4BF9-B20E-F2D53679FEA1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de-DE" sz="1800" b="1" u="sng" dirty="0">
              <a:solidFill>
                <a:srgbClr val="0070C0"/>
              </a:solidFill>
            </a:rPr>
            <a:t>Feste und Präsentationen</a:t>
          </a:r>
        </a:p>
        <a:p>
          <a:pPr algn="ctr"/>
          <a:r>
            <a:rPr lang="de-DE" sz="1800" b="0" u="none" dirty="0">
              <a:solidFill>
                <a:schemeClr val="tx1"/>
              </a:solidFill>
            </a:rPr>
            <a:t>Feierliche Schuleingangsfeier</a:t>
          </a:r>
        </a:p>
        <a:p>
          <a:pPr algn="ctr"/>
          <a:r>
            <a:rPr lang="de-DE" sz="1800" b="0" u="none" dirty="0">
              <a:solidFill>
                <a:schemeClr val="tx1"/>
              </a:solidFill>
            </a:rPr>
            <a:t>Freitagstreff mit Darbietungen aus allen Klassen</a:t>
          </a:r>
        </a:p>
        <a:p>
          <a:pPr algn="ctr"/>
          <a:r>
            <a:rPr lang="de-DE" sz="1800" b="0" u="none" dirty="0">
              <a:solidFill>
                <a:schemeClr val="tx1"/>
              </a:solidFill>
            </a:rPr>
            <a:t>Verabschiedung der Klasse 4</a:t>
          </a:r>
        </a:p>
      </dgm:t>
    </dgm:pt>
    <dgm:pt modelId="{2D9E5AEE-BB08-495D-9613-B80EC810FF48}" type="parTrans" cxnId="{3658CED2-BFD3-4735-8B50-A7D931A94C2C}">
      <dgm:prSet/>
      <dgm:spPr/>
      <dgm:t>
        <a:bodyPr/>
        <a:lstStyle/>
        <a:p>
          <a:endParaRPr lang="de-DE"/>
        </a:p>
      </dgm:t>
    </dgm:pt>
    <dgm:pt modelId="{348D7727-F46B-4579-A693-5D63BF204F5F}" type="sibTrans" cxnId="{3658CED2-BFD3-4735-8B50-A7D931A94C2C}">
      <dgm:prSet/>
      <dgm:spPr/>
      <dgm:t>
        <a:bodyPr/>
        <a:lstStyle/>
        <a:p>
          <a:endParaRPr lang="de-DE"/>
        </a:p>
      </dgm:t>
    </dgm:pt>
    <dgm:pt modelId="{E9CBFA43-BCEF-4DD8-A16F-7B2693670F62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1800" b="1" u="sng" dirty="0">
              <a:solidFill>
                <a:srgbClr val="0070C0"/>
              </a:solidFill>
            </a:rPr>
            <a:t>Sportliche Aktivitäten</a:t>
          </a:r>
        </a:p>
        <a:p>
          <a:r>
            <a:rPr lang="de-DE" sz="1400" b="0" u="none" dirty="0">
              <a:solidFill>
                <a:schemeClr val="tx1"/>
              </a:solidFill>
            </a:rPr>
            <a:t>Tag des Schulsports – Crosslauf</a:t>
          </a:r>
        </a:p>
        <a:p>
          <a:r>
            <a:rPr lang="de-DE" sz="1400" b="0" u="none" dirty="0">
              <a:solidFill>
                <a:schemeClr val="tx1"/>
              </a:solidFill>
            </a:rPr>
            <a:t>Schulinterner Wettkampf „Stärkster Schüler- Sportlichstes Mädchen“</a:t>
          </a:r>
        </a:p>
        <a:p>
          <a:r>
            <a:rPr lang="de-DE" sz="1400" b="0" u="none" dirty="0">
              <a:solidFill>
                <a:schemeClr val="tx1"/>
              </a:solidFill>
            </a:rPr>
            <a:t>Völkerballturnier mit benachbarten Grundschulen</a:t>
          </a:r>
        </a:p>
        <a:p>
          <a:r>
            <a:rPr lang="de-DE" sz="1400" b="0" u="none" dirty="0">
              <a:solidFill>
                <a:schemeClr val="tx1"/>
              </a:solidFill>
            </a:rPr>
            <a:t>Leichtathletiksportfest</a:t>
          </a:r>
        </a:p>
        <a:p>
          <a:r>
            <a:rPr lang="de-DE" sz="1400" b="0" u="none" dirty="0">
              <a:solidFill>
                <a:schemeClr val="tx1"/>
              </a:solidFill>
            </a:rPr>
            <a:t>Festungslauf</a:t>
          </a:r>
        </a:p>
      </dgm:t>
    </dgm:pt>
    <dgm:pt modelId="{63CAA1D3-8835-46A4-942E-90A674E67686}" type="parTrans" cxnId="{B945A65E-6637-4511-B7F3-9B06F022C125}">
      <dgm:prSet/>
      <dgm:spPr/>
      <dgm:t>
        <a:bodyPr/>
        <a:lstStyle/>
        <a:p>
          <a:endParaRPr lang="de-DE"/>
        </a:p>
      </dgm:t>
    </dgm:pt>
    <dgm:pt modelId="{88C2832D-FCBB-4226-9548-37A34389F320}" type="sibTrans" cxnId="{B945A65E-6637-4511-B7F3-9B06F022C125}">
      <dgm:prSet/>
      <dgm:spPr/>
      <dgm:t>
        <a:bodyPr/>
        <a:lstStyle/>
        <a:p>
          <a:endParaRPr lang="de-DE"/>
        </a:p>
      </dgm:t>
    </dgm:pt>
    <dgm:pt modelId="{9C39F36F-6186-4F3B-AA9D-5CD020AE30B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de-DE" sz="1800" b="1" u="sng" dirty="0">
            <a:solidFill>
              <a:srgbClr val="0070C0"/>
            </a:solidFill>
          </a:endParaRPr>
        </a:p>
        <a:p>
          <a:r>
            <a:rPr lang="de-DE" sz="1800" b="1" u="sng" dirty="0">
              <a:solidFill>
                <a:srgbClr val="0070C0"/>
              </a:solidFill>
            </a:rPr>
            <a:t>Musikalische Höhepunkte</a:t>
          </a:r>
        </a:p>
        <a:p>
          <a:r>
            <a:rPr lang="de-DE" sz="1400" b="0" u="none" dirty="0">
              <a:solidFill>
                <a:schemeClr val="tx1"/>
              </a:solidFill>
            </a:rPr>
            <a:t>Auftritte des Schulchors vor der Schulgemeinschaft, Eltern und Senioren</a:t>
          </a:r>
        </a:p>
        <a:p>
          <a:r>
            <a:rPr lang="de-DE" sz="1400" b="0" u="none" dirty="0">
              <a:solidFill>
                <a:schemeClr val="tx1"/>
              </a:solidFill>
            </a:rPr>
            <a:t>Öffnen unseres selbstgestalteten musikalischen Adventskalenders</a:t>
          </a:r>
        </a:p>
        <a:p>
          <a:r>
            <a:rPr lang="de-DE" sz="1400" b="0" u="none" dirty="0">
              <a:solidFill>
                <a:schemeClr val="tx1"/>
              </a:solidFill>
            </a:rPr>
            <a:t>Theaterbesuche</a:t>
          </a:r>
        </a:p>
        <a:p>
          <a:r>
            <a:rPr lang="de-DE" sz="1400" b="0" u="none" dirty="0">
              <a:solidFill>
                <a:schemeClr val="tx1"/>
              </a:solidFill>
            </a:rPr>
            <a:t>Besuch der Schülerkonzerte in der Region</a:t>
          </a:r>
        </a:p>
        <a:p>
          <a:endParaRPr lang="de-DE" sz="1400" b="0" u="none" dirty="0">
            <a:solidFill>
              <a:schemeClr val="tx1"/>
            </a:solidFill>
          </a:endParaRPr>
        </a:p>
        <a:p>
          <a:endParaRPr lang="de-DE" sz="1800" b="1" u="sng" dirty="0">
            <a:solidFill>
              <a:srgbClr val="0070C0"/>
            </a:solidFill>
          </a:endParaRPr>
        </a:p>
      </dgm:t>
    </dgm:pt>
    <dgm:pt modelId="{836509BA-08BE-46A6-B3CC-EC4C9A63F299}" type="parTrans" cxnId="{25229161-A5B6-4D89-BD8F-5E4D32B1D326}">
      <dgm:prSet/>
      <dgm:spPr/>
      <dgm:t>
        <a:bodyPr/>
        <a:lstStyle/>
        <a:p>
          <a:endParaRPr lang="de-DE"/>
        </a:p>
      </dgm:t>
    </dgm:pt>
    <dgm:pt modelId="{72DF67CC-4948-47D7-B47A-4C52F4CC4EE4}" type="sibTrans" cxnId="{25229161-A5B6-4D89-BD8F-5E4D32B1D326}">
      <dgm:prSet/>
      <dgm:spPr/>
      <dgm:t>
        <a:bodyPr/>
        <a:lstStyle/>
        <a:p>
          <a:endParaRPr lang="de-DE"/>
        </a:p>
      </dgm:t>
    </dgm:pt>
    <dgm:pt modelId="{D3006558-0409-49D1-884C-1E3A745C857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1800" b="1" u="sng" dirty="0">
              <a:solidFill>
                <a:srgbClr val="0070C0"/>
              </a:solidFill>
            </a:rPr>
            <a:t>Teilnahme an bundesweiten und internationalen Wettbewerben</a:t>
          </a:r>
        </a:p>
        <a:p>
          <a:r>
            <a:rPr lang="de-DE" sz="1800" b="0" u="none" dirty="0">
              <a:solidFill>
                <a:schemeClr val="tx1"/>
              </a:solidFill>
            </a:rPr>
            <a:t>Vorlesetag</a:t>
          </a:r>
        </a:p>
        <a:p>
          <a:r>
            <a:rPr lang="de-DE" sz="1800" b="0" u="none" dirty="0">
              <a:solidFill>
                <a:schemeClr val="tx1"/>
              </a:solidFill>
            </a:rPr>
            <a:t>Känguruwettbewerb der Mathematik</a:t>
          </a:r>
        </a:p>
        <a:p>
          <a:r>
            <a:rPr lang="de-DE" sz="1800" b="0" u="none" dirty="0">
              <a:solidFill>
                <a:schemeClr val="tx1"/>
              </a:solidFill>
            </a:rPr>
            <a:t>„Heureka“ - Schülerwettbewerb Mensch und Natur</a:t>
          </a:r>
        </a:p>
        <a:p>
          <a:endParaRPr lang="de-DE" sz="1800" b="0" u="none" dirty="0">
            <a:solidFill>
              <a:srgbClr val="0070C0"/>
            </a:solidFill>
          </a:endParaRPr>
        </a:p>
      </dgm:t>
    </dgm:pt>
    <dgm:pt modelId="{742A677F-3850-41AB-8741-CCBFBEF7A624}" type="parTrans" cxnId="{136E4C99-738E-4EC5-817A-7C86BEFB9519}">
      <dgm:prSet/>
      <dgm:spPr/>
      <dgm:t>
        <a:bodyPr/>
        <a:lstStyle/>
        <a:p>
          <a:endParaRPr lang="de-DE"/>
        </a:p>
      </dgm:t>
    </dgm:pt>
    <dgm:pt modelId="{D0D37104-2D28-4655-93AF-5734B59255BE}" type="sibTrans" cxnId="{136E4C99-738E-4EC5-817A-7C86BEFB9519}">
      <dgm:prSet/>
      <dgm:spPr/>
      <dgm:t>
        <a:bodyPr/>
        <a:lstStyle/>
        <a:p>
          <a:endParaRPr lang="de-DE"/>
        </a:p>
      </dgm:t>
    </dgm:pt>
    <dgm:pt modelId="{135F07F8-C13A-49EA-BEBB-1E4E5AA2E24A}" type="pres">
      <dgm:prSet presAssocID="{7571884A-47CF-4DF7-82C8-9A435C83F12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7EAEC02-5596-40C3-B441-201603ED3DD6}" type="pres">
      <dgm:prSet presAssocID="{AAC3D625-01B2-4BF9-B20E-F2D53679FEA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E5A57A5-7434-45F8-BF21-B759C98709F3}" type="pres">
      <dgm:prSet presAssocID="{348D7727-F46B-4579-A693-5D63BF204F5F}" presName="sibTrans" presStyleCnt="0"/>
      <dgm:spPr/>
    </dgm:pt>
    <dgm:pt modelId="{0FF48AE8-DCEA-41E1-90D2-31D680F0A083}" type="pres">
      <dgm:prSet presAssocID="{E9CBFA43-BCEF-4DD8-A16F-7B2693670F6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B44D51C-2665-47F5-91DD-56080D3AB6C0}" type="pres">
      <dgm:prSet presAssocID="{88C2832D-FCBB-4226-9548-37A34389F320}" presName="sibTrans" presStyleCnt="0"/>
      <dgm:spPr/>
    </dgm:pt>
    <dgm:pt modelId="{EA5D94CD-54B5-43D0-970B-850829BD4D0F}" type="pres">
      <dgm:prSet presAssocID="{9C39F36F-6186-4F3B-AA9D-5CD020AE30B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9755F4-625B-40D6-AEF3-DFC069EA98D2}" type="pres">
      <dgm:prSet presAssocID="{72DF67CC-4948-47D7-B47A-4C52F4CC4EE4}" presName="sibTrans" presStyleCnt="0"/>
      <dgm:spPr/>
    </dgm:pt>
    <dgm:pt modelId="{BACF34C5-DA0A-4F9D-8584-9F80F4DDF264}" type="pres">
      <dgm:prSet presAssocID="{D3006558-0409-49D1-884C-1E3A745C85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B432967-1261-4545-8957-900DA1602A92}" type="presOf" srcId="{9C39F36F-6186-4F3B-AA9D-5CD020AE30BD}" destId="{EA5D94CD-54B5-43D0-970B-850829BD4D0F}" srcOrd="0" destOrd="0" presId="urn:microsoft.com/office/officeart/2005/8/layout/default#1"/>
    <dgm:cxn modelId="{136E4C99-738E-4EC5-817A-7C86BEFB9519}" srcId="{7571884A-47CF-4DF7-82C8-9A435C83F127}" destId="{D3006558-0409-49D1-884C-1E3A745C8576}" srcOrd="3" destOrd="0" parTransId="{742A677F-3850-41AB-8741-CCBFBEF7A624}" sibTransId="{D0D37104-2D28-4655-93AF-5734B59255BE}"/>
    <dgm:cxn modelId="{AFA346AF-24A2-4C30-B493-47DD2E18E380}" type="presOf" srcId="{AAC3D625-01B2-4BF9-B20E-F2D53679FEA1}" destId="{37EAEC02-5596-40C3-B441-201603ED3DD6}" srcOrd="0" destOrd="0" presId="urn:microsoft.com/office/officeart/2005/8/layout/default#1"/>
    <dgm:cxn modelId="{25229161-A5B6-4D89-BD8F-5E4D32B1D326}" srcId="{7571884A-47CF-4DF7-82C8-9A435C83F127}" destId="{9C39F36F-6186-4F3B-AA9D-5CD020AE30BD}" srcOrd="2" destOrd="0" parTransId="{836509BA-08BE-46A6-B3CC-EC4C9A63F299}" sibTransId="{72DF67CC-4948-47D7-B47A-4C52F4CC4EE4}"/>
    <dgm:cxn modelId="{FD031A4C-013A-4F3F-8742-D4B2574479AC}" type="presOf" srcId="{E9CBFA43-BCEF-4DD8-A16F-7B2693670F62}" destId="{0FF48AE8-DCEA-41E1-90D2-31D680F0A083}" srcOrd="0" destOrd="0" presId="urn:microsoft.com/office/officeart/2005/8/layout/default#1"/>
    <dgm:cxn modelId="{42A5F261-0AD8-49D4-81D9-90FCC387937E}" type="presOf" srcId="{7571884A-47CF-4DF7-82C8-9A435C83F127}" destId="{135F07F8-C13A-49EA-BEBB-1E4E5AA2E24A}" srcOrd="0" destOrd="0" presId="urn:microsoft.com/office/officeart/2005/8/layout/default#1"/>
    <dgm:cxn modelId="{B945A65E-6637-4511-B7F3-9B06F022C125}" srcId="{7571884A-47CF-4DF7-82C8-9A435C83F127}" destId="{E9CBFA43-BCEF-4DD8-A16F-7B2693670F62}" srcOrd="1" destOrd="0" parTransId="{63CAA1D3-8835-46A4-942E-90A674E67686}" sibTransId="{88C2832D-FCBB-4226-9548-37A34389F320}"/>
    <dgm:cxn modelId="{342A66B5-D288-4A27-ADF6-897ADDC6EA32}" type="presOf" srcId="{D3006558-0409-49D1-884C-1E3A745C8576}" destId="{BACF34C5-DA0A-4F9D-8584-9F80F4DDF264}" srcOrd="0" destOrd="0" presId="urn:microsoft.com/office/officeart/2005/8/layout/default#1"/>
    <dgm:cxn modelId="{3658CED2-BFD3-4735-8B50-A7D931A94C2C}" srcId="{7571884A-47CF-4DF7-82C8-9A435C83F127}" destId="{AAC3D625-01B2-4BF9-B20E-F2D53679FEA1}" srcOrd="0" destOrd="0" parTransId="{2D9E5AEE-BB08-495D-9613-B80EC810FF48}" sibTransId="{348D7727-F46B-4579-A693-5D63BF204F5F}"/>
    <dgm:cxn modelId="{887D64EB-5CF4-452B-B573-AEA7E2104F98}" type="presParOf" srcId="{135F07F8-C13A-49EA-BEBB-1E4E5AA2E24A}" destId="{37EAEC02-5596-40C3-B441-201603ED3DD6}" srcOrd="0" destOrd="0" presId="urn:microsoft.com/office/officeart/2005/8/layout/default#1"/>
    <dgm:cxn modelId="{9471ABEA-FDD2-41F9-840A-DFD466936ABF}" type="presParOf" srcId="{135F07F8-C13A-49EA-BEBB-1E4E5AA2E24A}" destId="{BE5A57A5-7434-45F8-BF21-B759C98709F3}" srcOrd="1" destOrd="0" presId="urn:microsoft.com/office/officeart/2005/8/layout/default#1"/>
    <dgm:cxn modelId="{1E2D6612-FDC3-4828-8277-21BFAF40A6BA}" type="presParOf" srcId="{135F07F8-C13A-49EA-BEBB-1E4E5AA2E24A}" destId="{0FF48AE8-DCEA-41E1-90D2-31D680F0A083}" srcOrd="2" destOrd="0" presId="urn:microsoft.com/office/officeart/2005/8/layout/default#1"/>
    <dgm:cxn modelId="{F20BBD2C-E91E-4759-9DF7-97562796E2FF}" type="presParOf" srcId="{135F07F8-C13A-49EA-BEBB-1E4E5AA2E24A}" destId="{2B44D51C-2665-47F5-91DD-56080D3AB6C0}" srcOrd="3" destOrd="0" presId="urn:microsoft.com/office/officeart/2005/8/layout/default#1"/>
    <dgm:cxn modelId="{C286C7EE-AB6D-4366-8296-AD75AA51CFE3}" type="presParOf" srcId="{135F07F8-C13A-49EA-BEBB-1E4E5AA2E24A}" destId="{EA5D94CD-54B5-43D0-970B-850829BD4D0F}" srcOrd="4" destOrd="0" presId="urn:microsoft.com/office/officeart/2005/8/layout/default#1"/>
    <dgm:cxn modelId="{3C9FE8F7-3481-40A6-AA07-A5BFCD63BE87}" type="presParOf" srcId="{135F07F8-C13A-49EA-BEBB-1E4E5AA2E24A}" destId="{529755F4-625B-40D6-AEF3-DFC069EA98D2}" srcOrd="5" destOrd="0" presId="urn:microsoft.com/office/officeart/2005/8/layout/default#1"/>
    <dgm:cxn modelId="{CF5BCE29-27A7-4CD1-A96B-65AA408C1DF5}" type="presParOf" srcId="{135F07F8-C13A-49EA-BEBB-1E4E5AA2E24A}" destId="{BACF34C5-DA0A-4F9D-8584-9F80F4DDF264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82C206-5B9A-4CA3-B126-27210BC751FA}">
      <dsp:nvSpPr>
        <dsp:cNvPr id="0" name=""/>
        <dsp:cNvSpPr/>
      </dsp:nvSpPr>
      <dsp:spPr>
        <a:xfrm>
          <a:off x="3037182" y="-7468"/>
          <a:ext cx="1781271" cy="10000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/>
            <a:t>Schuleingangs-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err="1"/>
            <a:t>phase</a:t>
          </a:r>
          <a:endParaRPr lang="de-DE" sz="1600" kern="1200" dirty="0"/>
        </a:p>
      </dsp:txBody>
      <dsp:txXfrm>
        <a:off x="3086002" y="41352"/>
        <a:ext cx="1683631" cy="902439"/>
      </dsp:txXfrm>
    </dsp:sp>
    <dsp:sp modelId="{4F615D4B-88F1-4E77-A8B7-F69F56B49178}">
      <dsp:nvSpPr>
        <dsp:cNvPr id="0" name=""/>
        <dsp:cNvSpPr/>
      </dsp:nvSpPr>
      <dsp:spPr>
        <a:xfrm>
          <a:off x="2528777" y="675428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2297489" y="38200"/>
              </a:moveTo>
              <a:arcTo wR="1916728" hR="1916728" stAng="16887488" swAng="1411383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89DCF-BFBB-486B-A638-73420ABC9920}">
      <dsp:nvSpPr>
        <dsp:cNvPr id="0" name=""/>
        <dsp:cNvSpPr/>
      </dsp:nvSpPr>
      <dsp:spPr>
        <a:xfrm>
          <a:off x="4823318" y="1026286"/>
          <a:ext cx="2072536" cy="960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Ganztagsangebote</a:t>
          </a:r>
        </a:p>
      </dsp:txBody>
      <dsp:txXfrm>
        <a:off x="4870184" y="1073152"/>
        <a:ext cx="1978804" cy="866313"/>
      </dsp:txXfrm>
    </dsp:sp>
    <dsp:sp modelId="{D5A5175F-5A54-49F3-86BB-CD8DFBDFE952}">
      <dsp:nvSpPr>
        <dsp:cNvPr id="0" name=""/>
        <dsp:cNvSpPr/>
      </dsp:nvSpPr>
      <dsp:spPr>
        <a:xfrm>
          <a:off x="2212444" y="396344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3808109" y="1606046"/>
              </a:moveTo>
              <a:arcTo wR="1916728" hR="1916728" stAng="21040308" swAng="2958387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51849F-B9E3-4C4C-A931-CB3DA09840FC}">
      <dsp:nvSpPr>
        <dsp:cNvPr id="0" name=""/>
        <dsp:cNvSpPr/>
      </dsp:nvSpPr>
      <dsp:spPr>
        <a:xfrm>
          <a:off x="4225509" y="3556999"/>
          <a:ext cx="1821947" cy="936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/>
            <a:t>Inklusion/DAZ3</a:t>
          </a:r>
        </a:p>
      </dsp:txBody>
      <dsp:txXfrm>
        <a:off x="4271205" y="3602695"/>
        <a:ext cx="1730555" cy="844699"/>
      </dsp:txXfrm>
    </dsp:sp>
    <dsp:sp modelId="{77F91C99-BD2F-4E18-9DE2-BC6088C5EBD9}">
      <dsp:nvSpPr>
        <dsp:cNvPr id="0" name=""/>
        <dsp:cNvSpPr/>
      </dsp:nvSpPr>
      <dsp:spPr>
        <a:xfrm>
          <a:off x="2028453" y="592170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2173607" y="3816165"/>
              </a:moveTo>
              <a:arcTo wR="1916728" hR="1916728" stAng="4937884" swAng="4493616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E23D9-B821-4F9E-9D3F-5D2379A33F6C}">
      <dsp:nvSpPr>
        <dsp:cNvPr id="0" name=""/>
        <dsp:cNvSpPr/>
      </dsp:nvSpPr>
      <dsp:spPr>
        <a:xfrm>
          <a:off x="1278825" y="2269975"/>
          <a:ext cx="1477007" cy="9600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/>
            <a:t>Traditionen</a:t>
          </a:r>
        </a:p>
      </dsp:txBody>
      <dsp:txXfrm>
        <a:off x="1325691" y="2316841"/>
        <a:ext cx="1383275" cy="866322"/>
      </dsp:txXfrm>
    </dsp:sp>
    <dsp:sp modelId="{BB38A00E-A2DE-475A-84A0-13C295D2AE99}">
      <dsp:nvSpPr>
        <dsp:cNvPr id="0" name=""/>
        <dsp:cNvSpPr/>
      </dsp:nvSpPr>
      <dsp:spPr>
        <a:xfrm>
          <a:off x="1975100" y="608667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17569" y="1657797"/>
              </a:moveTo>
              <a:arcTo wR="1916728" hR="1916728" stAng="11265829" swAng="623551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4B9EF9-4855-4DF9-9886-72CDD25D2A95}">
      <dsp:nvSpPr>
        <dsp:cNvPr id="0" name=""/>
        <dsp:cNvSpPr/>
      </dsp:nvSpPr>
      <dsp:spPr>
        <a:xfrm>
          <a:off x="1531069" y="964702"/>
          <a:ext cx="1477007" cy="9600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/>
            <a:t>Fortbildung</a:t>
          </a:r>
        </a:p>
      </dsp:txBody>
      <dsp:txXfrm>
        <a:off x="1577935" y="1011568"/>
        <a:ext cx="1383275" cy="866322"/>
      </dsp:txXfrm>
    </dsp:sp>
    <dsp:sp modelId="{0DB39AA5-4036-4F23-A717-E6F8B064BC93}">
      <dsp:nvSpPr>
        <dsp:cNvPr id="0" name=""/>
        <dsp:cNvSpPr/>
      </dsp:nvSpPr>
      <dsp:spPr>
        <a:xfrm>
          <a:off x="2004812" y="495849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664139" y="465911"/>
              </a:moveTo>
              <a:arcTo wR="1916728" hR="1916728" stAng="13751623" swAng="791707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309DD-E8AB-48FC-A6B0-1518CCD9A404}">
      <dsp:nvSpPr>
        <dsp:cNvPr id="0" name=""/>
        <dsp:cNvSpPr/>
      </dsp:nvSpPr>
      <dsp:spPr>
        <a:xfrm>
          <a:off x="901437" y="507215"/>
          <a:ext cx="3390341" cy="3390341"/>
        </a:xfrm>
        <a:prstGeom prst="blockArc">
          <a:avLst>
            <a:gd name="adj1" fmla="val 11880000"/>
            <a:gd name="adj2" fmla="val 16200000"/>
            <a:gd name="adj3" fmla="val 463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FC862-8288-426D-9B02-7D6A0C1AF0EA}">
      <dsp:nvSpPr>
        <dsp:cNvPr id="0" name=""/>
        <dsp:cNvSpPr/>
      </dsp:nvSpPr>
      <dsp:spPr>
        <a:xfrm>
          <a:off x="901437" y="507215"/>
          <a:ext cx="3390341" cy="3390341"/>
        </a:xfrm>
        <a:prstGeom prst="blockArc">
          <a:avLst>
            <a:gd name="adj1" fmla="val 7560000"/>
            <a:gd name="adj2" fmla="val 11880000"/>
            <a:gd name="adj3" fmla="val 463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27D31-4E3C-469E-A67E-0D4C132DD9EC}">
      <dsp:nvSpPr>
        <dsp:cNvPr id="0" name=""/>
        <dsp:cNvSpPr/>
      </dsp:nvSpPr>
      <dsp:spPr>
        <a:xfrm>
          <a:off x="901437" y="507215"/>
          <a:ext cx="3390341" cy="3390341"/>
        </a:xfrm>
        <a:prstGeom prst="blockArc">
          <a:avLst>
            <a:gd name="adj1" fmla="val 3240000"/>
            <a:gd name="adj2" fmla="val 7560000"/>
            <a:gd name="adj3" fmla="val 463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CC62A7-FC6C-439C-B6FD-624CCB388D0C}">
      <dsp:nvSpPr>
        <dsp:cNvPr id="0" name=""/>
        <dsp:cNvSpPr/>
      </dsp:nvSpPr>
      <dsp:spPr>
        <a:xfrm>
          <a:off x="901437" y="507215"/>
          <a:ext cx="3390341" cy="3390341"/>
        </a:xfrm>
        <a:prstGeom prst="blockArc">
          <a:avLst>
            <a:gd name="adj1" fmla="val 20520000"/>
            <a:gd name="adj2" fmla="val 3240000"/>
            <a:gd name="adj3" fmla="val 463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6F87A-E3D7-4CE2-A32A-02ECDA5FA655}">
      <dsp:nvSpPr>
        <dsp:cNvPr id="0" name=""/>
        <dsp:cNvSpPr/>
      </dsp:nvSpPr>
      <dsp:spPr>
        <a:xfrm>
          <a:off x="1008911" y="444731"/>
          <a:ext cx="3390341" cy="3390341"/>
        </a:xfrm>
        <a:prstGeom prst="blockArc">
          <a:avLst>
            <a:gd name="adj1" fmla="val 16200000"/>
            <a:gd name="adj2" fmla="val 20520000"/>
            <a:gd name="adj3" fmla="val 463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9F6B6-3953-4060-A832-F108FC7D8FC9}">
      <dsp:nvSpPr>
        <dsp:cNvPr id="0" name=""/>
        <dsp:cNvSpPr/>
      </dsp:nvSpPr>
      <dsp:spPr>
        <a:xfrm>
          <a:off x="1542048" y="1228082"/>
          <a:ext cx="2109119" cy="1948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i="1" kern="1200" dirty="0">
              <a:solidFill>
                <a:srgbClr val="002060"/>
              </a:solidFill>
            </a:rPr>
            <a:t>Klasse 2000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>
              <a:solidFill>
                <a:srgbClr val="FF0000"/>
              </a:solidFill>
            </a:rPr>
            <a:t>Gesund und fit - wir machen mit!</a:t>
          </a:r>
        </a:p>
      </dsp:txBody>
      <dsp:txXfrm>
        <a:off x="1850921" y="1513449"/>
        <a:ext cx="1491373" cy="1377874"/>
      </dsp:txXfrm>
    </dsp:sp>
    <dsp:sp modelId="{A8046C76-3EF9-4F4D-AD53-7501F6AE48DC}">
      <dsp:nvSpPr>
        <dsp:cNvPr id="0" name=""/>
        <dsp:cNvSpPr/>
      </dsp:nvSpPr>
      <dsp:spPr>
        <a:xfrm>
          <a:off x="2050809" y="715"/>
          <a:ext cx="1091596" cy="10915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Gesund essen und trinken</a:t>
          </a:r>
        </a:p>
      </dsp:txBody>
      <dsp:txXfrm>
        <a:off x="2210670" y="160576"/>
        <a:ext cx="771874" cy="771874"/>
      </dsp:txXfrm>
    </dsp:sp>
    <dsp:sp modelId="{6117EE98-0C47-4E32-90BE-FF8B96A3CFE5}">
      <dsp:nvSpPr>
        <dsp:cNvPr id="0" name=""/>
        <dsp:cNvSpPr/>
      </dsp:nvSpPr>
      <dsp:spPr>
        <a:xfrm>
          <a:off x="3625638" y="1144895"/>
          <a:ext cx="1091596" cy="1091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/>
            <a:t>Sich selbstmögen und Freunde haben</a:t>
          </a:r>
        </a:p>
      </dsp:txBody>
      <dsp:txXfrm>
        <a:off x="3785499" y="1304756"/>
        <a:ext cx="771874" cy="771874"/>
      </dsp:txXfrm>
    </dsp:sp>
    <dsp:sp modelId="{83F41AF1-26CB-4228-BE01-FDC9074935C4}">
      <dsp:nvSpPr>
        <dsp:cNvPr id="0" name=""/>
        <dsp:cNvSpPr/>
      </dsp:nvSpPr>
      <dsp:spPr>
        <a:xfrm>
          <a:off x="3024107" y="2996218"/>
          <a:ext cx="1091596" cy="10915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/>
            <a:t>Kritisch denken und Nein sagen können</a:t>
          </a:r>
        </a:p>
      </dsp:txBody>
      <dsp:txXfrm>
        <a:off x="3183968" y="3156079"/>
        <a:ext cx="771874" cy="771874"/>
      </dsp:txXfrm>
    </dsp:sp>
    <dsp:sp modelId="{FB34473A-5E35-4328-AE20-EE38B72C9E1F}">
      <dsp:nvSpPr>
        <dsp:cNvPr id="0" name=""/>
        <dsp:cNvSpPr/>
      </dsp:nvSpPr>
      <dsp:spPr>
        <a:xfrm>
          <a:off x="1077511" y="2996218"/>
          <a:ext cx="1091596" cy="10915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Probleme und Konflikte lösen</a:t>
          </a:r>
        </a:p>
      </dsp:txBody>
      <dsp:txXfrm>
        <a:off x="1237372" y="3156079"/>
        <a:ext cx="771874" cy="771874"/>
      </dsp:txXfrm>
    </dsp:sp>
    <dsp:sp modelId="{CD68E917-FFD6-4B54-8571-AA93CB9D0CF2}">
      <dsp:nvSpPr>
        <dsp:cNvPr id="0" name=""/>
        <dsp:cNvSpPr/>
      </dsp:nvSpPr>
      <dsp:spPr>
        <a:xfrm>
          <a:off x="467340" y="1117883"/>
          <a:ext cx="1108876" cy="114561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Bewegen und </a:t>
          </a:r>
          <a:r>
            <a:rPr lang="de-DE" sz="1400" kern="1200" dirty="0" err="1"/>
            <a:t>entspan-nen</a:t>
          </a:r>
          <a:endParaRPr lang="de-DE" sz="1400" kern="1200" dirty="0"/>
        </a:p>
      </dsp:txBody>
      <dsp:txXfrm>
        <a:off x="629731" y="1285655"/>
        <a:ext cx="784094" cy="810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C61A6-0DC6-45F4-A0B0-AA92FCA9F894}">
      <dsp:nvSpPr>
        <dsp:cNvPr id="0" name=""/>
        <dsp:cNvSpPr/>
      </dsp:nvSpPr>
      <dsp:spPr>
        <a:xfrm>
          <a:off x="1312101" y="109996"/>
          <a:ext cx="2512403" cy="11434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dirty="0"/>
            <a:t>ergonomisch geformte Sitzmöbel für optimierte Sitz – und korrekte Schreibhaltung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dirty="0"/>
            <a:t>liebevoll gestaltetes Schulhaus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dirty="0">
              <a:latin typeface="+mn-lt"/>
            </a:rPr>
            <a:t>wechselnde Unterrichtsformen</a:t>
          </a:r>
          <a:endParaRPr lang="de-DE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dirty="0"/>
            <a:t>regelmäßiges Stoßlüften</a:t>
          </a:r>
        </a:p>
      </dsp:txBody>
      <dsp:txXfrm>
        <a:off x="1312101" y="252929"/>
        <a:ext cx="2083604" cy="857597"/>
      </dsp:txXfrm>
    </dsp:sp>
    <dsp:sp modelId="{5574200B-8BE6-4547-AFF6-9A04500A96EB}">
      <dsp:nvSpPr>
        <dsp:cNvPr id="0" name=""/>
        <dsp:cNvSpPr/>
      </dsp:nvSpPr>
      <dsp:spPr>
        <a:xfrm>
          <a:off x="309" y="665"/>
          <a:ext cx="1311792" cy="1362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Gesundheits-fördernde Lernumgebung</a:t>
          </a:r>
        </a:p>
      </dsp:txBody>
      <dsp:txXfrm>
        <a:off x="64345" y="64701"/>
        <a:ext cx="1183720" cy="1234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946DA-8561-4490-A8FC-4BB81B3F7EF8}">
      <dsp:nvSpPr>
        <dsp:cNvPr id="0" name=""/>
        <dsp:cNvSpPr/>
      </dsp:nvSpPr>
      <dsp:spPr>
        <a:xfrm>
          <a:off x="1183533" y="496"/>
          <a:ext cx="1773133" cy="10182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/>
            <a:t>Kinderyoga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/>
            <a:t>Gesund in Küche und Garten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/>
        </a:p>
      </dsp:txBody>
      <dsp:txXfrm>
        <a:off x="1183533" y="127772"/>
        <a:ext cx="1391306" cy="763654"/>
      </dsp:txXfrm>
    </dsp:sp>
    <dsp:sp modelId="{9108C91C-263F-4104-AABD-D8B12BE42143}">
      <dsp:nvSpPr>
        <dsp:cNvPr id="0" name=""/>
        <dsp:cNvSpPr/>
      </dsp:nvSpPr>
      <dsp:spPr>
        <a:xfrm>
          <a:off x="12916" y="995"/>
          <a:ext cx="1182089" cy="10172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/>
            <a:t>Ergänzende gesundheits-stärkende Angebote</a:t>
          </a:r>
        </a:p>
      </dsp:txBody>
      <dsp:txXfrm>
        <a:off x="62572" y="50651"/>
        <a:ext cx="1082777" cy="9178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AEC02-5596-40C3-B441-201603ED3DD6}">
      <dsp:nvSpPr>
        <dsp:cNvPr id="0" name=""/>
        <dsp:cNvSpPr/>
      </dsp:nvSpPr>
      <dsp:spPr>
        <a:xfrm>
          <a:off x="405206" y="774"/>
          <a:ext cx="3565818" cy="2139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u="sng" kern="1200" dirty="0">
              <a:solidFill>
                <a:srgbClr val="0070C0"/>
              </a:solidFill>
            </a:rPr>
            <a:t>Feste und Präsentationen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Feierliche Schuleingangsfeier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Freitagstreff mit Darbietungen aus allen Klassen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Verabschiedung der Klasse 4</a:t>
          </a:r>
        </a:p>
      </dsp:txBody>
      <dsp:txXfrm>
        <a:off x="405206" y="774"/>
        <a:ext cx="3565818" cy="2139490"/>
      </dsp:txXfrm>
    </dsp:sp>
    <dsp:sp modelId="{0FF48AE8-DCEA-41E1-90D2-31D680F0A083}">
      <dsp:nvSpPr>
        <dsp:cNvPr id="0" name=""/>
        <dsp:cNvSpPr/>
      </dsp:nvSpPr>
      <dsp:spPr>
        <a:xfrm>
          <a:off x="4327606" y="774"/>
          <a:ext cx="3565818" cy="2139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u="sng" kern="1200" dirty="0">
              <a:solidFill>
                <a:srgbClr val="0070C0"/>
              </a:solidFill>
            </a:rPr>
            <a:t>Sportliche Aktivitäten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Tag des Schulsports – Crosslauf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Schulinterner Wettkampf „Stärkster Schüler- Sportlichstes Mädchen“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Völkerballturnier mit benachbarten Grundschulen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Leichtathletiksportfest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Festungslauf</a:t>
          </a:r>
        </a:p>
      </dsp:txBody>
      <dsp:txXfrm>
        <a:off x="4327606" y="774"/>
        <a:ext cx="3565818" cy="2139490"/>
      </dsp:txXfrm>
    </dsp:sp>
    <dsp:sp modelId="{EA5D94CD-54B5-43D0-970B-850829BD4D0F}">
      <dsp:nvSpPr>
        <dsp:cNvPr id="0" name=""/>
        <dsp:cNvSpPr/>
      </dsp:nvSpPr>
      <dsp:spPr>
        <a:xfrm>
          <a:off x="405206" y="2496846"/>
          <a:ext cx="3565818" cy="2139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800" b="1" u="sng" kern="1200" dirty="0">
            <a:solidFill>
              <a:srgbClr val="0070C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u="sng" kern="1200" dirty="0">
              <a:solidFill>
                <a:srgbClr val="0070C0"/>
              </a:solidFill>
            </a:rPr>
            <a:t>Musikalische Höhepunkte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Auftritte des Schulchors vor der Schulgemeinschaft, Eltern und Senioren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Öffnen unseres selbstgestalteten musikalischen Adventskalenders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Theaterbesuche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0" u="none" kern="1200" dirty="0">
              <a:solidFill>
                <a:schemeClr val="tx1"/>
              </a:solidFill>
            </a:rPr>
            <a:t>Besuch der Schülerkonzerte in der Region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b="0" u="none" kern="1200" dirty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800" b="1" u="sng" kern="1200" dirty="0">
            <a:solidFill>
              <a:srgbClr val="0070C0"/>
            </a:solidFill>
          </a:endParaRPr>
        </a:p>
      </dsp:txBody>
      <dsp:txXfrm>
        <a:off x="405206" y="2496846"/>
        <a:ext cx="3565818" cy="2139490"/>
      </dsp:txXfrm>
    </dsp:sp>
    <dsp:sp modelId="{BACF34C5-DA0A-4F9D-8584-9F80F4DDF264}">
      <dsp:nvSpPr>
        <dsp:cNvPr id="0" name=""/>
        <dsp:cNvSpPr/>
      </dsp:nvSpPr>
      <dsp:spPr>
        <a:xfrm>
          <a:off x="4327606" y="2496846"/>
          <a:ext cx="3565818" cy="213949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u="sng" kern="1200" dirty="0">
              <a:solidFill>
                <a:srgbClr val="0070C0"/>
              </a:solidFill>
            </a:rPr>
            <a:t>Teilnahme an bundesweiten und internationalen Wettbewerben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Vorlesetag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Känguruwettbewerb der Mathematik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u="none" kern="1200" dirty="0">
              <a:solidFill>
                <a:schemeClr val="tx1"/>
              </a:solidFill>
            </a:rPr>
            <a:t>„Heureka“ - Schülerwettbewerb Mensch und Natur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800" b="0" u="none" kern="1200" dirty="0">
            <a:solidFill>
              <a:srgbClr val="0070C0"/>
            </a:solidFill>
          </a:endParaRPr>
        </a:p>
      </dsp:txBody>
      <dsp:txXfrm>
        <a:off x="4327606" y="2496846"/>
        <a:ext cx="3565818" cy="2139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A2780E6-1617-493A-B485-712AE71C121F}" type="datetimeFigureOut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4" name="Fußzeilenplatzhalt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E4E9F6F-5723-483B-B251-085D55A77FE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91695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/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9735A03-7948-4E90-882F-12684EDCEAD5}" type="datetimeFigureOut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4" name="Folienbildplatzhalter 3">
            <a:extLst/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/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/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D97BEB-5265-4E3B-853A-016453CAF8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7889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/>
          </p:cNvPr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hteck 4">
            <a:extLst/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/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7" name="Datumsplatzhalter 27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8917B79-89EB-4CD3-8895-2A41CE8D49B4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10" name="Fußzeilenplatzhalter 16">
            <a:extLst/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11" name="Foliennummernplatzhalter 28">
            <a:extLst/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BCB6347-0029-4657-A5DD-6F2DEBD1E85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34644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95B36-EE55-4625-86C3-BAF2973A5CD7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5" name="Fußzeilenplatzhalt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6" name="Foliennummernplatzhalter 22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3AAFA-D681-4FD4-AC1B-50CB08B3DD3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239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/>
          </p:cNvPr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hteck 4">
            <a:extLst/>
          </p:cNvPr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/>
          </p:cNvPr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3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D396F-181D-45CC-8A84-3F3F00A33F30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8" name="Fußzeilenplatzhalter 4">
            <a:extLst/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9" name="Foliennummernplatzhalter 5">
            <a:extLst/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2FAD-03FE-48D1-858E-068F8553570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58546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0251B-AA66-4B1A-864F-4641D95CDFE7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5" name="Fußzeilenplatzhalt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6" name="Foliennummernplatzhalter 22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863D5-17C5-4F2A-BB5F-424C0BD643D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823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/>
          </p:cNvPr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hteck 4">
            <a:extLst/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/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7" name="Datumsplatzhalter 11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21FDE-6EC2-4D86-8582-ADC449C7F07A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8" name="Foliennummernplatzhalter 12">
            <a:extLst/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C1F6F23A-0D68-4B19-A58C-9F46E06F4A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9" name="Fußzeilenplatzhalter 13">
            <a:extLst/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</p:spTree>
    <p:extLst>
      <p:ext uri="{BB962C8B-B14F-4D97-AF65-F5344CB8AC3E}">
        <p14:creationId xmlns:p14="http://schemas.microsoft.com/office/powerpoint/2010/main" val="2123612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7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410EDC-51E4-4A7E-A5AD-16C5A6A58565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6" name="Foliennummernplatzhalter 9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46C4-338E-4B74-8E52-CF6258E9FB1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7" name="Fußzeilenplatzhalter 11">
            <a:extLst/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</p:spTree>
    <p:extLst>
      <p:ext uri="{BB962C8B-B14F-4D97-AF65-F5344CB8AC3E}">
        <p14:creationId xmlns:p14="http://schemas.microsoft.com/office/powerpoint/2010/main" val="135638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7" name="Datumsplatzhalter 9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D2FFF9-83A9-4D4D-BCD4-C20AAF38EFD1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8" name="Foliennummernplatzhalter 11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3AB38-DBF7-482B-8B19-A3C2253162C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9" name="Fußzeilenplatzhalter 13">
            <a:extLst/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</p:spTree>
    <p:extLst>
      <p:ext uri="{BB962C8B-B14F-4D97-AF65-F5344CB8AC3E}">
        <p14:creationId xmlns:p14="http://schemas.microsoft.com/office/powerpoint/2010/main" val="428400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1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31A1D-5FE5-4169-9230-8023256D664A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4" name="Fußzeilenplatzhalt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5" name="Foliennummernplatzhalter 22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C49BF-1377-42FA-AA5A-35E1DEBF629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100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94A27-CD65-4FFB-BEBE-262B3A751864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3" name="Fußzeilenplatzhalt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4" name="Foliennummernplatzhalter 3">
            <a:extLst/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07312A1-EC2D-48FA-B990-EAEC624FB1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258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1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30D1F-8B7E-4DB5-B726-BC4304BFDAD2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6" name="Fußzeilenplatzhalter 2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7" name="Foliennummernplatzhalter 22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BF626-9E72-458B-9CE5-389AEE5B00E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5451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/>
          </p:cNvPr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/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hteck 6">
            <a:extLst/>
          </p:cNvPr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hteck 7">
            <a:extLst/>
          </p:cNvPr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11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2EBB8FC-AED2-4992-BD87-0404A8123449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10" name="Foliennummernplatzhalter 12">
            <a:extLst/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04630617-0031-402D-8269-5C25AF93C6A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1" name="Fußzeilenplatzhalter 13">
            <a:extLst/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</p:spTree>
    <p:extLst>
      <p:ext uri="{BB962C8B-B14F-4D97-AF65-F5344CB8AC3E}">
        <p14:creationId xmlns:p14="http://schemas.microsoft.com/office/powerpoint/2010/main" val="3307174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en-US" altLang="de-DE"/>
          </a:p>
        </p:txBody>
      </p:sp>
      <p:sp>
        <p:nvSpPr>
          <p:cNvPr id="1027" name="Textplatzhalt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14" name="Datumsplatzhalter 1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AB1F67E2-4C41-44A6-A323-485C81507F5B}" type="datetime1">
              <a:rPr lang="de-DE"/>
              <a:pPr>
                <a:defRPr/>
              </a:pPr>
              <a:t>27.08.2024</a:t>
            </a:fld>
            <a:endParaRPr lang="de-DE"/>
          </a:p>
        </p:txBody>
      </p:sp>
      <p:sp>
        <p:nvSpPr>
          <p:cNvPr id="3" name="Fußzeilenplatzhalter 2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Schulprogramm GS Königstein</a:t>
            </a:r>
          </a:p>
        </p:txBody>
      </p:sp>
      <p:sp>
        <p:nvSpPr>
          <p:cNvPr id="7" name="Rechteck 6">
            <a:extLst/>
          </p:cNvPr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hteck 7">
            <a:extLst/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hteck 8">
            <a:extLst/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Foliennummernplatzhalter 22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469B4E-BC8A-426D-A690-A1C3C0F3F57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7" r:id="rId1"/>
    <p:sldLayoutId id="2147484453" r:id="rId2"/>
    <p:sldLayoutId id="2147484458" r:id="rId3"/>
    <p:sldLayoutId id="2147484459" r:id="rId4"/>
    <p:sldLayoutId id="2147484460" r:id="rId5"/>
    <p:sldLayoutId id="2147484454" r:id="rId6"/>
    <p:sldLayoutId id="2147484461" r:id="rId7"/>
    <p:sldLayoutId id="2147484455" r:id="rId8"/>
    <p:sldLayoutId id="2147484462" r:id="rId9"/>
    <p:sldLayoutId id="2147484456" r:id="rId10"/>
    <p:sldLayoutId id="214748446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hyperlink" Target="http://www.klasse2000.de/" TargetMode="Externa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>
            <a:extLst/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Schulprogramm der Grundschule Königstein </a:t>
            </a:r>
          </a:p>
        </p:txBody>
      </p:sp>
      <p:sp>
        <p:nvSpPr>
          <p:cNvPr id="9219" name="Untertitel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altLang="de-DE" dirty="0"/>
              <a:t>Stand: August </a:t>
            </a:r>
            <a:r>
              <a:rPr lang="de-DE" altLang="de-DE" dirty="0" smtClean="0"/>
              <a:t>2024</a:t>
            </a:r>
            <a:endParaRPr lang="de-DE" altLang="de-DE" dirty="0"/>
          </a:p>
        </p:txBody>
      </p:sp>
    </p:spTree>
  </p:cSld>
  <p:clrMapOvr>
    <a:masterClrMapping/>
  </p:clrMapOvr>
  <p:transition advClick="0" advTm="1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>
            <a:extLst>
              <a:ext uri="{FF2B5EF4-FFF2-40B4-BE49-F238E27FC236}">
                <a16:creationId xmlns:a16="http://schemas.microsoft.com/office/drawing/2014/main" xmlns="" id="{5D0F5B05-D4E3-42EE-B50B-DF5DE3AAE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28" y="228600"/>
            <a:ext cx="8589272" cy="990600"/>
          </a:xfrm>
        </p:spPr>
        <p:txBody>
          <a:bodyPr/>
          <a:lstStyle/>
          <a:p>
            <a:r>
              <a:rPr lang="de-DE" dirty="0"/>
              <a:t>6. Gesundheitskonzept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xmlns="" id="{09365898-5930-4BA2-B117-9AD434ADA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4511" y="6311550"/>
            <a:ext cx="2034977" cy="365125"/>
          </a:xfrm>
        </p:spPr>
        <p:txBody>
          <a:bodyPr/>
          <a:lstStyle/>
          <a:p>
            <a:pPr>
              <a:defRPr/>
            </a:pPr>
            <a:r>
              <a:rPr lang="de-DE" sz="1000" dirty="0"/>
              <a:t>Schulprogramm GS Königstein</a:t>
            </a: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xmlns="" id="{F5008962-8A4E-4E86-AE00-C79AF46621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8892620"/>
              </p:ext>
            </p:extLst>
          </p:nvPr>
        </p:nvGraphicFramePr>
        <p:xfrm>
          <a:off x="1907704" y="2310892"/>
          <a:ext cx="5184576" cy="4115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xmlns="" id="{30B735B7-1D5F-4CFB-BF7F-CBF99A01F9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4125501"/>
              </p:ext>
            </p:extLst>
          </p:nvPr>
        </p:nvGraphicFramePr>
        <p:xfrm>
          <a:off x="69434" y="2117154"/>
          <a:ext cx="3824815" cy="1363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3" name="Gruppieren 22">
            <a:extLst>
              <a:ext uri="{FF2B5EF4-FFF2-40B4-BE49-F238E27FC236}">
                <a16:creationId xmlns:a16="http://schemas.microsoft.com/office/drawing/2014/main" xmlns="" id="{034D0122-125A-416F-A16F-98F668C9B2F2}"/>
              </a:ext>
            </a:extLst>
          </p:cNvPr>
          <p:cNvGrpSpPr/>
          <p:nvPr/>
        </p:nvGrpSpPr>
        <p:grpSpPr>
          <a:xfrm rot="10800000">
            <a:off x="5464946" y="2156469"/>
            <a:ext cx="3542929" cy="1411685"/>
            <a:chOff x="5887762" y="1604246"/>
            <a:chExt cx="3148733" cy="1214548"/>
          </a:xfrm>
        </p:grpSpPr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xmlns="" id="{99310402-FC31-46A0-A1FA-608858CFBE1E}"/>
                </a:ext>
              </a:extLst>
            </p:cNvPr>
            <p:cNvSpPr/>
            <p:nvPr/>
          </p:nvSpPr>
          <p:spPr>
            <a:xfrm>
              <a:off x="7135484" y="1746336"/>
              <a:ext cx="1901011" cy="983158"/>
            </a:xfrm>
            <a:custGeom>
              <a:avLst/>
              <a:gdLst>
                <a:gd name="connsiteX0" fmla="*/ 0 w 1901011"/>
                <a:gd name="connsiteY0" fmla="*/ 122895 h 983158"/>
                <a:gd name="connsiteX1" fmla="*/ 1409432 w 1901011"/>
                <a:gd name="connsiteY1" fmla="*/ 122895 h 983158"/>
                <a:gd name="connsiteX2" fmla="*/ 1409432 w 1901011"/>
                <a:gd name="connsiteY2" fmla="*/ 0 h 983158"/>
                <a:gd name="connsiteX3" fmla="*/ 1901011 w 1901011"/>
                <a:gd name="connsiteY3" fmla="*/ 491579 h 983158"/>
                <a:gd name="connsiteX4" fmla="*/ 1409432 w 1901011"/>
                <a:gd name="connsiteY4" fmla="*/ 983158 h 983158"/>
                <a:gd name="connsiteX5" fmla="*/ 1409432 w 1901011"/>
                <a:gd name="connsiteY5" fmla="*/ 860263 h 983158"/>
                <a:gd name="connsiteX6" fmla="*/ 0 w 1901011"/>
                <a:gd name="connsiteY6" fmla="*/ 860263 h 983158"/>
                <a:gd name="connsiteX7" fmla="*/ 0 w 1901011"/>
                <a:gd name="connsiteY7" fmla="*/ 122895 h 983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1011" h="983158">
                  <a:moveTo>
                    <a:pt x="0" y="122895"/>
                  </a:moveTo>
                  <a:lnTo>
                    <a:pt x="1409432" y="122895"/>
                  </a:lnTo>
                  <a:lnTo>
                    <a:pt x="1409432" y="0"/>
                  </a:lnTo>
                  <a:lnTo>
                    <a:pt x="1901011" y="491579"/>
                  </a:lnTo>
                  <a:lnTo>
                    <a:pt x="1409432" y="983158"/>
                  </a:lnTo>
                  <a:lnTo>
                    <a:pt x="1409432" y="860263"/>
                  </a:lnTo>
                  <a:lnTo>
                    <a:pt x="0" y="860263"/>
                  </a:lnTo>
                  <a:lnTo>
                    <a:pt x="0" y="122895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985" tIns="129880" rIns="375669" bIns="129880" numCol="1" spcCol="1270" anchor="t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de-DE" sz="1100" kern="1200" dirty="0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xmlns="" id="{E93CA665-634E-476A-BA25-7CB559534A36}"/>
                </a:ext>
              </a:extLst>
            </p:cNvPr>
            <p:cNvSpPr/>
            <p:nvPr/>
          </p:nvSpPr>
          <p:spPr>
            <a:xfrm rot="5400000">
              <a:off x="5904349" y="1587659"/>
              <a:ext cx="1214548" cy="1247722"/>
            </a:xfrm>
            <a:custGeom>
              <a:avLst/>
              <a:gdLst>
                <a:gd name="connsiteX0" fmla="*/ 0 w 1267340"/>
                <a:gd name="connsiteY0" fmla="*/ 204688 h 1228103"/>
                <a:gd name="connsiteX1" fmla="*/ 204688 w 1267340"/>
                <a:gd name="connsiteY1" fmla="*/ 0 h 1228103"/>
                <a:gd name="connsiteX2" fmla="*/ 1062652 w 1267340"/>
                <a:gd name="connsiteY2" fmla="*/ 0 h 1228103"/>
                <a:gd name="connsiteX3" fmla="*/ 1267340 w 1267340"/>
                <a:gd name="connsiteY3" fmla="*/ 204688 h 1228103"/>
                <a:gd name="connsiteX4" fmla="*/ 1267340 w 1267340"/>
                <a:gd name="connsiteY4" fmla="*/ 1023415 h 1228103"/>
                <a:gd name="connsiteX5" fmla="*/ 1062652 w 1267340"/>
                <a:gd name="connsiteY5" fmla="*/ 1228103 h 1228103"/>
                <a:gd name="connsiteX6" fmla="*/ 204688 w 1267340"/>
                <a:gd name="connsiteY6" fmla="*/ 1228103 h 1228103"/>
                <a:gd name="connsiteX7" fmla="*/ 0 w 1267340"/>
                <a:gd name="connsiteY7" fmla="*/ 1023415 h 1228103"/>
                <a:gd name="connsiteX8" fmla="*/ 0 w 1267340"/>
                <a:gd name="connsiteY8" fmla="*/ 204688 h 122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7340" h="1228103">
                  <a:moveTo>
                    <a:pt x="0" y="204688"/>
                  </a:moveTo>
                  <a:cubicBezTo>
                    <a:pt x="0" y="91642"/>
                    <a:pt x="91642" y="0"/>
                    <a:pt x="204688" y="0"/>
                  </a:cubicBezTo>
                  <a:lnTo>
                    <a:pt x="1062652" y="0"/>
                  </a:lnTo>
                  <a:cubicBezTo>
                    <a:pt x="1175698" y="0"/>
                    <a:pt x="1267340" y="91642"/>
                    <a:pt x="1267340" y="204688"/>
                  </a:cubicBezTo>
                  <a:lnTo>
                    <a:pt x="1267340" y="1023415"/>
                  </a:lnTo>
                  <a:cubicBezTo>
                    <a:pt x="1267340" y="1136461"/>
                    <a:pt x="1175698" y="1228103"/>
                    <a:pt x="1062652" y="1228103"/>
                  </a:cubicBezTo>
                  <a:lnTo>
                    <a:pt x="204688" y="1228103"/>
                  </a:lnTo>
                  <a:cubicBezTo>
                    <a:pt x="91642" y="1228103"/>
                    <a:pt x="0" y="1136461"/>
                    <a:pt x="0" y="1023415"/>
                  </a:cubicBezTo>
                  <a:lnTo>
                    <a:pt x="0" y="2046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vert" wrap="square" lIns="113291" tIns="86621" rIns="113291" bIns="86621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400" kern="1200" dirty="0"/>
                <a:t>Gesundheits-fördernde Pausen-gestaltung</a:t>
              </a:r>
            </a:p>
          </p:txBody>
        </p:sp>
      </p:grpSp>
      <p:graphicFrame>
        <p:nvGraphicFramePr>
          <p:cNvPr id="22" name="Diagramm 21">
            <a:extLst>
              <a:ext uri="{FF2B5EF4-FFF2-40B4-BE49-F238E27FC236}">
                <a16:creationId xmlns:a16="http://schemas.microsoft.com/office/drawing/2014/main" xmlns="" id="{EF1AD202-2709-4D66-B645-5403AC8E70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3965902"/>
              </p:ext>
            </p:extLst>
          </p:nvPr>
        </p:nvGraphicFramePr>
        <p:xfrm>
          <a:off x="173728" y="5661248"/>
          <a:ext cx="2958112" cy="10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7" name="Textfeld 26">
            <a:extLst>
              <a:ext uri="{FF2B5EF4-FFF2-40B4-BE49-F238E27FC236}">
                <a16:creationId xmlns:a16="http://schemas.microsoft.com/office/drawing/2014/main" xmlns="" id="{E10DF92D-225B-4583-82F3-4F897A19608E}"/>
              </a:ext>
            </a:extLst>
          </p:cNvPr>
          <p:cNvSpPr txBox="1"/>
          <p:nvPr/>
        </p:nvSpPr>
        <p:spPr>
          <a:xfrm>
            <a:off x="5580112" y="2358063"/>
            <a:ext cx="267532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+mn-lt"/>
              </a:rPr>
              <a:t>   ausgewogenes Verhältnis </a:t>
            </a:r>
          </a:p>
          <a:p>
            <a:r>
              <a:rPr lang="de-DE" sz="1100" dirty="0">
                <a:latin typeface="+mn-lt"/>
              </a:rPr>
              <a:t>   zwischen aktiven Bewegungs-</a:t>
            </a:r>
          </a:p>
          <a:p>
            <a:r>
              <a:rPr lang="de-DE" sz="1100" dirty="0">
                <a:latin typeface="+mn-lt"/>
              </a:rPr>
              <a:t>    bzw. Entspannungspausen</a:t>
            </a:r>
          </a:p>
          <a:p>
            <a:r>
              <a:rPr lang="de-DE" sz="1100" dirty="0">
                <a:latin typeface="+mn-lt"/>
              </a:rPr>
              <a:t>Frühstücks- und Mittagessenspause</a:t>
            </a:r>
          </a:p>
          <a:p>
            <a:r>
              <a:rPr lang="de-DE" sz="1100" dirty="0">
                <a:latin typeface="+mn-lt"/>
              </a:rPr>
              <a:t>   Bereitstellen von Spielmaterialien </a:t>
            </a:r>
          </a:p>
        </p:txBody>
      </p:sp>
      <p:grpSp>
        <p:nvGrpSpPr>
          <p:cNvPr id="28" name="Gruppieren 27">
            <a:extLst>
              <a:ext uri="{FF2B5EF4-FFF2-40B4-BE49-F238E27FC236}">
                <a16:creationId xmlns:a16="http://schemas.microsoft.com/office/drawing/2014/main" xmlns="" id="{B9048B7F-1EBF-4BC0-BAC5-F1685A1FBD89}"/>
              </a:ext>
            </a:extLst>
          </p:cNvPr>
          <p:cNvGrpSpPr/>
          <p:nvPr/>
        </p:nvGrpSpPr>
        <p:grpSpPr>
          <a:xfrm rot="10800000">
            <a:off x="5796134" y="5373216"/>
            <a:ext cx="3211741" cy="1411684"/>
            <a:chOff x="5887762" y="1604246"/>
            <a:chExt cx="3148733" cy="1267340"/>
          </a:xfrm>
        </p:grpSpPr>
        <p:sp>
          <p:nvSpPr>
            <p:cNvPr id="29" name="Freihandform: Form 28">
              <a:extLst>
                <a:ext uri="{FF2B5EF4-FFF2-40B4-BE49-F238E27FC236}">
                  <a16:creationId xmlns:a16="http://schemas.microsoft.com/office/drawing/2014/main" xmlns="" id="{B608DCCE-86B7-4679-A567-DCF350FB1935}"/>
                </a:ext>
              </a:extLst>
            </p:cNvPr>
            <p:cNvSpPr/>
            <p:nvPr/>
          </p:nvSpPr>
          <p:spPr>
            <a:xfrm>
              <a:off x="7135484" y="1746336"/>
              <a:ext cx="1901011" cy="983158"/>
            </a:xfrm>
            <a:custGeom>
              <a:avLst/>
              <a:gdLst>
                <a:gd name="connsiteX0" fmla="*/ 0 w 1901011"/>
                <a:gd name="connsiteY0" fmla="*/ 122895 h 983158"/>
                <a:gd name="connsiteX1" fmla="*/ 1409432 w 1901011"/>
                <a:gd name="connsiteY1" fmla="*/ 122895 h 983158"/>
                <a:gd name="connsiteX2" fmla="*/ 1409432 w 1901011"/>
                <a:gd name="connsiteY2" fmla="*/ 0 h 983158"/>
                <a:gd name="connsiteX3" fmla="*/ 1901011 w 1901011"/>
                <a:gd name="connsiteY3" fmla="*/ 491579 h 983158"/>
                <a:gd name="connsiteX4" fmla="*/ 1409432 w 1901011"/>
                <a:gd name="connsiteY4" fmla="*/ 983158 h 983158"/>
                <a:gd name="connsiteX5" fmla="*/ 1409432 w 1901011"/>
                <a:gd name="connsiteY5" fmla="*/ 860263 h 983158"/>
                <a:gd name="connsiteX6" fmla="*/ 0 w 1901011"/>
                <a:gd name="connsiteY6" fmla="*/ 860263 h 983158"/>
                <a:gd name="connsiteX7" fmla="*/ 0 w 1901011"/>
                <a:gd name="connsiteY7" fmla="*/ 122895 h 983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1011" h="983158">
                  <a:moveTo>
                    <a:pt x="0" y="122895"/>
                  </a:moveTo>
                  <a:lnTo>
                    <a:pt x="1409432" y="122895"/>
                  </a:lnTo>
                  <a:lnTo>
                    <a:pt x="1409432" y="0"/>
                  </a:lnTo>
                  <a:lnTo>
                    <a:pt x="1901011" y="491579"/>
                  </a:lnTo>
                  <a:lnTo>
                    <a:pt x="1409432" y="983158"/>
                  </a:lnTo>
                  <a:lnTo>
                    <a:pt x="1409432" y="860263"/>
                  </a:lnTo>
                  <a:lnTo>
                    <a:pt x="0" y="860263"/>
                  </a:lnTo>
                  <a:lnTo>
                    <a:pt x="0" y="122895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985" tIns="129880" rIns="375669" bIns="129880" numCol="1" spcCol="1270" anchor="t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de-DE" sz="1100" kern="1200" dirty="0"/>
            </a:p>
          </p:txBody>
        </p:sp>
        <p:sp>
          <p:nvSpPr>
            <p:cNvPr id="30" name="Freihandform: Form 29">
              <a:extLst>
                <a:ext uri="{FF2B5EF4-FFF2-40B4-BE49-F238E27FC236}">
                  <a16:creationId xmlns:a16="http://schemas.microsoft.com/office/drawing/2014/main" xmlns="" id="{8F285FDD-C785-4F67-A196-CAE0DC973134}"/>
                </a:ext>
              </a:extLst>
            </p:cNvPr>
            <p:cNvSpPr/>
            <p:nvPr/>
          </p:nvSpPr>
          <p:spPr>
            <a:xfrm rot="5400000">
              <a:off x="5868144" y="1623864"/>
              <a:ext cx="1267340" cy="1228103"/>
            </a:xfrm>
            <a:custGeom>
              <a:avLst/>
              <a:gdLst>
                <a:gd name="connsiteX0" fmla="*/ 0 w 1267340"/>
                <a:gd name="connsiteY0" fmla="*/ 204688 h 1228103"/>
                <a:gd name="connsiteX1" fmla="*/ 204688 w 1267340"/>
                <a:gd name="connsiteY1" fmla="*/ 0 h 1228103"/>
                <a:gd name="connsiteX2" fmla="*/ 1062652 w 1267340"/>
                <a:gd name="connsiteY2" fmla="*/ 0 h 1228103"/>
                <a:gd name="connsiteX3" fmla="*/ 1267340 w 1267340"/>
                <a:gd name="connsiteY3" fmla="*/ 204688 h 1228103"/>
                <a:gd name="connsiteX4" fmla="*/ 1267340 w 1267340"/>
                <a:gd name="connsiteY4" fmla="*/ 1023415 h 1228103"/>
                <a:gd name="connsiteX5" fmla="*/ 1062652 w 1267340"/>
                <a:gd name="connsiteY5" fmla="*/ 1228103 h 1228103"/>
                <a:gd name="connsiteX6" fmla="*/ 204688 w 1267340"/>
                <a:gd name="connsiteY6" fmla="*/ 1228103 h 1228103"/>
                <a:gd name="connsiteX7" fmla="*/ 0 w 1267340"/>
                <a:gd name="connsiteY7" fmla="*/ 1023415 h 1228103"/>
                <a:gd name="connsiteX8" fmla="*/ 0 w 1267340"/>
                <a:gd name="connsiteY8" fmla="*/ 204688 h 122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67340" h="1228103">
                  <a:moveTo>
                    <a:pt x="0" y="204688"/>
                  </a:moveTo>
                  <a:cubicBezTo>
                    <a:pt x="0" y="91642"/>
                    <a:pt x="91642" y="0"/>
                    <a:pt x="204688" y="0"/>
                  </a:cubicBezTo>
                  <a:lnTo>
                    <a:pt x="1062652" y="0"/>
                  </a:lnTo>
                  <a:cubicBezTo>
                    <a:pt x="1175698" y="0"/>
                    <a:pt x="1267340" y="91642"/>
                    <a:pt x="1267340" y="204688"/>
                  </a:cubicBezTo>
                  <a:lnTo>
                    <a:pt x="1267340" y="1023415"/>
                  </a:lnTo>
                  <a:cubicBezTo>
                    <a:pt x="1267340" y="1136461"/>
                    <a:pt x="1175698" y="1228103"/>
                    <a:pt x="1062652" y="1228103"/>
                  </a:cubicBezTo>
                  <a:lnTo>
                    <a:pt x="204688" y="1228103"/>
                  </a:lnTo>
                  <a:cubicBezTo>
                    <a:pt x="91642" y="1228103"/>
                    <a:pt x="0" y="1136461"/>
                    <a:pt x="0" y="1023415"/>
                  </a:cubicBezTo>
                  <a:lnTo>
                    <a:pt x="0" y="20468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vert" wrap="square" lIns="113291" tIns="86621" rIns="113291" bIns="86621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1400" kern="1200" dirty="0"/>
                <a:t>Gesundheits-fördernde </a:t>
              </a:r>
              <a:r>
                <a:rPr lang="de-DE" sz="1400" dirty="0"/>
                <a:t>Lern-atmosphäre</a:t>
              </a:r>
              <a:endParaRPr lang="de-DE" sz="1400" kern="1200" dirty="0"/>
            </a:p>
          </p:txBody>
        </p:sp>
      </p:grpSp>
      <p:sp>
        <p:nvSpPr>
          <p:cNvPr id="31" name="Textfeld 30">
            <a:extLst>
              <a:ext uri="{FF2B5EF4-FFF2-40B4-BE49-F238E27FC236}">
                <a16:creationId xmlns:a16="http://schemas.microsoft.com/office/drawing/2014/main" xmlns="" id="{48DE129C-D235-4EC1-ACD5-E8D353C153DF}"/>
              </a:ext>
            </a:extLst>
          </p:cNvPr>
          <p:cNvSpPr txBox="1"/>
          <p:nvPr/>
        </p:nvSpPr>
        <p:spPr>
          <a:xfrm>
            <a:off x="5886897" y="5792348"/>
            <a:ext cx="19390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+mn-lt"/>
              </a:rPr>
              <a:t>Respektvoller, wertschätzender Umgang – Wohlfühlfaktor als</a:t>
            </a:r>
          </a:p>
          <a:p>
            <a:r>
              <a:rPr lang="de-DE" sz="1100" dirty="0">
                <a:latin typeface="+mn-lt"/>
              </a:rPr>
              <a:t>       Grundlage psychischer</a:t>
            </a:r>
          </a:p>
          <a:p>
            <a:r>
              <a:rPr lang="de-DE" sz="1100" dirty="0">
                <a:latin typeface="+mn-lt"/>
              </a:rPr>
              <a:t>                Gesundheit.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xmlns="" id="{0B683068-F33E-4D3C-8F2C-C190DC4D26A1}"/>
              </a:ext>
            </a:extLst>
          </p:cNvPr>
          <p:cNvSpPr txBox="1"/>
          <p:nvPr/>
        </p:nvSpPr>
        <p:spPr>
          <a:xfrm>
            <a:off x="5320816" y="50608"/>
            <a:ext cx="3542928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Gesundheit, körperliches, geistiges und soziales Wohlbefinden als Voraussetzung für erfolgreiches Lernen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xmlns="" id="{87926A40-33C7-41FC-B787-5A81560D61A2}"/>
              </a:ext>
            </a:extLst>
          </p:cNvPr>
          <p:cNvSpPr txBox="1"/>
          <p:nvPr/>
        </p:nvSpPr>
        <p:spPr>
          <a:xfrm>
            <a:off x="467544" y="1532501"/>
            <a:ext cx="8295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Zur Gesundheitserziehung sowie Gewalt- und Suchtvorbeugung nehmen wir seit 2020 am bundesweit größten Programm Klasse 2000 teil.  </a:t>
            </a:r>
            <a:r>
              <a:rPr lang="de-DE" sz="1000" dirty="0"/>
              <a:t>weitere Infos unter               </a:t>
            </a:r>
            <a:r>
              <a:rPr lang="de-DE" sz="1600" dirty="0">
                <a:hlinkClick r:id="rId17"/>
              </a:rPr>
              <a:t>www.klasse2000.de</a:t>
            </a:r>
            <a:endParaRPr lang="de-DE" sz="1600" dirty="0"/>
          </a:p>
          <a:p>
            <a:endParaRPr lang="de-DE" sz="1600" dirty="0"/>
          </a:p>
        </p:txBody>
      </p:sp>
      <p:sp>
        <p:nvSpPr>
          <p:cNvPr id="34" name="Pfeil: nach rechts 33">
            <a:extLst>
              <a:ext uri="{FF2B5EF4-FFF2-40B4-BE49-F238E27FC236}">
                <a16:creationId xmlns:a16="http://schemas.microsoft.com/office/drawing/2014/main" xmlns="" id="{09C104C9-CC8A-43D4-B0BC-BE8E6B96B212}"/>
              </a:ext>
            </a:extLst>
          </p:cNvPr>
          <p:cNvSpPr/>
          <p:nvPr/>
        </p:nvSpPr>
        <p:spPr>
          <a:xfrm>
            <a:off x="6228184" y="1921368"/>
            <a:ext cx="216027" cy="857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193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7. Inklusion/ DAZ-3</a:t>
            </a:r>
          </a:p>
        </p:txBody>
      </p:sp>
      <p:sp>
        <p:nvSpPr>
          <p:cNvPr id="19459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5656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altLang="de-DE" sz="2000" dirty="0"/>
              <a:t>     </a:t>
            </a:r>
            <a:r>
              <a:rPr lang="de-DE" altLang="de-DE" sz="1800" dirty="0"/>
              <a:t>Für unsere  Schule ergibt sich die Aufgabe, Inklusionsmaßnahmen  zu ermöglichen und bei Bedarf umzusetzen, sofern </a:t>
            </a:r>
          </a:p>
          <a:p>
            <a:pPr eaLnBrk="1" hangingPunct="1"/>
            <a:r>
              <a:rPr lang="de-DE" altLang="de-DE" sz="1800" dirty="0"/>
              <a:t>dem individuellen Förderbedarf des Kindes in der Regelschule entsprochen werden kann und </a:t>
            </a:r>
          </a:p>
          <a:p>
            <a:pPr eaLnBrk="1" hangingPunct="1"/>
            <a:r>
              <a:rPr lang="de-DE" altLang="de-DE" sz="1800" dirty="0"/>
              <a:t>die organisatorischen, personellen und sächlichen Gegebenheiten eine inklusive Beschulung zulassen.</a:t>
            </a:r>
          </a:p>
          <a:p>
            <a:pPr eaLnBrk="1" hangingPunct="1">
              <a:buFont typeface="Arial" charset="0"/>
              <a:buNone/>
            </a:pPr>
            <a:r>
              <a:rPr lang="de-DE" altLang="de-DE" sz="1800" dirty="0"/>
              <a:t>     Der gemeinsame Unterricht soll</a:t>
            </a:r>
          </a:p>
          <a:p>
            <a:pPr eaLnBrk="1" hangingPunct="1"/>
            <a:r>
              <a:rPr lang="de-DE" altLang="de-DE" sz="1800" dirty="0"/>
              <a:t>Lernanreize geben</a:t>
            </a:r>
          </a:p>
          <a:p>
            <a:pPr eaLnBrk="1" hangingPunct="1"/>
            <a:r>
              <a:rPr lang="de-DE" altLang="de-DE" sz="1800" dirty="0"/>
              <a:t>ein positives Selbstbewusstsein entwickeln</a:t>
            </a:r>
          </a:p>
          <a:p>
            <a:pPr eaLnBrk="1" hangingPunct="1"/>
            <a:r>
              <a:rPr lang="de-DE" altLang="de-DE" sz="1800" dirty="0"/>
              <a:t>rücksichtsvolle Verhaltensweisen aller Schüler untereinander fördern</a:t>
            </a:r>
          </a:p>
          <a:p>
            <a:pPr eaLnBrk="1" hangingPunct="1"/>
            <a:r>
              <a:rPr lang="de-DE" altLang="de-DE" sz="1800" dirty="0"/>
              <a:t>gegenseitige Akzeptanz fördern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  </a:t>
            </a:r>
            <a:r>
              <a:rPr lang="de-DE" altLang="de-DE" sz="1400" dirty="0"/>
              <a:t>An unserer Schule lernen </a:t>
            </a:r>
            <a:r>
              <a:rPr lang="de-DE" altLang="de-DE" sz="1400" dirty="0" smtClean="0"/>
              <a:t>17 </a:t>
            </a:r>
            <a:r>
              <a:rPr lang="de-DE" altLang="de-DE" sz="1400" dirty="0"/>
              <a:t>Kinder mit </a:t>
            </a:r>
            <a:r>
              <a:rPr lang="de-DE" altLang="de-DE" sz="1400" dirty="0" smtClean="0"/>
              <a:t>Migrationshintergrund auf unterschiedlichem Sprachniveau.  </a:t>
            </a:r>
            <a:r>
              <a:rPr lang="de-DE" altLang="de-DE" sz="1400" dirty="0"/>
              <a:t>Im Rahmen des DAZ- Unterrichtes </a:t>
            </a:r>
            <a:r>
              <a:rPr lang="de-DE" altLang="de-DE" sz="1400" dirty="0" smtClean="0"/>
              <a:t>und gezielter Einzelförderung bieten </a:t>
            </a:r>
            <a:r>
              <a:rPr lang="de-DE" altLang="de-DE" sz="1400" dirty="0"/>
              <a:t>wir </a:t>
            </a:r>
            <a:r>
              <a:rPr lang="de-DE" altLang="de-DE" sz="1400" dirty="0" smtClean="0"/>
              <a:t>Schülern, die ohne Deutschkenntnisse in der Regelklasse lernen, </a:t>
            </a:r>
            <a:r>
              <a:rPr lang="de-DE" altLang="de-DE" sz="1400" dirty="0"/>
              <a:t>eine besondere </a:t>
            </a:r>
            <a:r>
              <a:rPr lang="de-DE" altLang="de-DE" sz="1400" dirty="0" smtClean="0"/>
              <a:t>Unterstützung </a:t>
            </a:r>
            <a:r>
              <a:rPr lang="de-DE" altLang="de-DE" sz="1400" dirty="0" smtClean="0"/>
              <a:t>an</a:t>
            </a:r>
            <a:r>
              <a:rPr lang="de-DE" altLang="de-DE" sz="1400" dirty="0"/>
              <a:t>.</a:t>
            </a:r>
          </a:p>
          <a:p>
            <a:pPr eaLnBrk="1" hangingPunct="1"/>
            <a:endParaRPr lang="de-DE" altLang="de-DE" sz="2000" dirty="0"/>
          </a:p>
          <a:p>
            <a:pPr eaLnBrk="1" hangingPunct="1"/>
            <a:endParaRPr lang="de-DE" altLang="de-DE" sz="2000" dirty="0"/>
          </a:p>
          <a:p>
            <a:pPr eaLnBrk="1" hangingPunct="1"/>
            <a:endParaRPr lang="de-DE" altLang="de-DE" dirty="0"/>
          </a:p>
        </p:txBody>
      </p:sp>
      <p:sp>
        <p:nvSpPr>
          <p:cNvPr id="18436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8. Schuleingangsphase</a:t>
            </a:r>
          </a:p>
        </p:txBody>
      </p:sp>
      <p:sp>
        <p:nvSpPr>
          <p:cNvPr id="3" name="Inhaltsplatzhalter 2">
            <a:extLst/>
          </p:cNvPr>
          <p:cNvSpPr>
            <a:spLocks noGrp="1"/>
          </p:cNvSpPr>
          <p:nvPr>
            <p:ph sz="quarter" idx="1"/>
          </p:nvPr>
        </p:nvSpPr>
        <p:spPr>
          <a:xfrm>
            <a:off x="468313" y="1600200"/>
            <a:ext cx="8424862" cy="4495800"/>
          </a:xfrm>
        </p:spPr>
        <p:txBody>
          <a:bodyPr rtlCol="0">
            <a:normAutofit fontScale="550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b="1" dirty="0"/>
              <a:t> </a:t>
            </a:r>
            <a:endParaRPr lang="de-DE" dirty="0"/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>
                <a:cs typeface="Arial" pitchFamily="34" charset="0"/>
              </a:rPr>
              <a:t>    Durch eine enge Zusammenarbeit von Kindergärten und Grundschule wird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>
                <a:cs typeface="Arial" pitchFamily="34" charset="0"/>
              </a:rPr>
              <a:t>    der bestmögliche Schulstart für jedes Kind angestrebt.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>
                <a:cs typeface="Arial" pitchFamily="34" charset="0"/>
              </a:rPr>
              <a:t>     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>
                <a:cs typeface="Arial" pitchFamily="34" charset="0"/>
              </a:rPr>
              <a:t>    </a:t>
            </a:r>
            <a:r>
              <a:rPr lang="de-DE" b="1" dirty="0">
                <a:cs typeface="Arial" pitchFamily="34" charset="0"/>
              </a:rPr>
              <a:t>Grundlagen der gemeinsamen Arbeit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>
              <a:cs typeface="Arial" pitchFamily="34" charset="0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 	 Kooperationsgrundlage bildet ein gemeinsam erstelltes Arbeitskonzept.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 	 Festlegung zeitlich abgestimmter Zusammenkünfte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  	 Vorstellung der Arbeit in Kindergarten und Grundschule durch gegenseitige Besuche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 	 Erfahrungsaustausch/Materialaustausch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 	 evtl. gemeinsame Fort- und Weiterbildungen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     	 gemeinsame Elternabende / Elterngespräche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□"/>
              <a:defRPr/>
            </a:pPr>
            <a:r>
              <a:rPr lang="de-DE" dirty="0">
                <a:cs typeface="Arial" pitchFamily="34" charset="0"/>
              </a:rPr>
              <a:t>     	 Rücksprache mit den Kindertagesstätten zur Begleitung und Optimierung der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de-DE" dirty="0">
                <a:cs typeface="Arial" pitchFamily="34" charset="0"/>
              </a:rPr>
              <a:t>                 Schulvorbereitung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de-DE" sz="2200" dirty="0">
              <a:cs typeface="Arial" pitchFamily="34" charset="0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200" dirty="0">
                <a:cs typeface="Arial" pitchFamily="34" charset="0"/>
              </a:rPr>
              <a:t> 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153400" cy="990600"/>
          </a:xfrm>
        </p:spPr>
        <p:txBody>
          <a:bodyPr/>
          <a:lstStyle/>
          <a:p>
            <a:pPr algn="ctr" eaLnBrk="1" hangingPunct="1">
              <a:defRPr/>
            </a:pPr>
            <a:r>
              <a:rPr lang="de-DE" altLang="de-DE" sz="2000" dirty="0">
                <a:solidFill>
                  <a:schemeClr val="accent2">
                    <a:lumMod val="50000"/>
                  </a:schemeClr>
                </a:solidFill>
              </a:rPr>
              <a:t>Ziele und zeitliche Festlegungen</a:t>
            </a:r>
            <a:r>
              <a:rPr lang="de-DE" altLang="de-DE" sz="2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de-DE" altLang="de-DE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DE" altLang="de-DE" sz="2400" dirty="0">
                <a:solidFill>
                  <a:schemeClr val="accent2">
                    <a:lumMod val="50000"/>
                  </a:schemeClr>
                </a:solidFill>
              </a:rPr>
              <a:t>im Rahmen der Schuleingangsphase</a:t>
            </a:r>
          </a:p>
        </p:txBody>
      </p:sp>
      <p:sp>
        <p:nvSpPr>
          <p:cNvPr id="21507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altLang="de-DE"/>
              <a:t> </a:t>
            </a:r>
          </a:p>
          <a:p>
            <a:pPr eaLnBrk="1" hangingPunct="1"/>
            <a:endParaRPr lang="de-DE" altLang="de-DE"/>
          </a:p>
          <a:p>
            <a:pPr eaLnBrk="1" hangingPunct="1"/>
            <a:endParaRPr lang="de-DE" altLang="de-DE"/>
          </a:p>
        </p:txBody>
      </p:sp>
      <p:graphicFrame>
        <p:nvGraphicFramePr>
          <p:cNvPr id="5" name="Tabelle 4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62238"/>
              </p:ext>
            </p:extLst>
          </p:nvPr>
        </p:nvGraphicFramePr>
        <p:xfrm>
          <a:off x="684213" y="1700213"/>
          <a:ext cx="7777162" cy="4664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74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6291">
                <a:tc>
                  <a:txBody>
                    <a:bodyPr/>
                    <a:lstStyle/>
                    <a:p>
                      <a:r>
                        <a:rPr lang="de-DE" sz="2000" dirty="0"/>
                        <a:t>Zeitschiene</a:t>
                      </a: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Maßnahmen</a:t>
                      </a: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3071">
                <a:tc>
                  <a:txBody>
                    <a:bodyPr/>
                    <a:lstStyle/>
                    <a:p>
                      <a:r>
                        <a:rPr lang="de-DE" sz="1800" dirty="0"/>
                        <a:t>August/Sept.</a:t>
                      </a: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Absprachen für das neue Schuljahr</a:t>
                      </a:r>
                    </a:p>
                    <a:p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Informationsrücklauf der Klassenleiterin</a:t>
                      </a: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der neuen 1. Klasse </a:t>
                      </a:r>
                    </a:p>
                    <a:p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Schulanmeldung </a:t>
                      </a: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98570">
                <a:tc>
                  <a:txBody>
                    <a:bodyPr/>
                    <a:lstStyle/>
                    <a:p>
                      <a:r>
                        <a:rPr lang="de-DE" sz="1800" dirty="0"/>
                        <a:t>Okt. bis Dez.</a:t>
                      </a: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Kennlernstunde </a:t>
                      </a: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amtsärztliche Untersuchung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Austausch über die gewonnenen Erkenntnisse und das weitere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pädagogische</a:t>
                      </a: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Vorgehen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Beratung der Eltern zur Ausschöpfung von vorschulischen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Fördermöglichkeiten  </a:t>
                      </a: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3071">
                <a:tc>
                  <a:txBody>
                    <a:bodyPr/>
                    <a:lstStyle/>
                    <a:p>
                      <a:r>
                        <a:rPr lang="de-DE" sz="1800" dirty="0"/>
                        <a:t>April bis Juli</a:t>
                      </a: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600" dirty="0"/>
                        <a:t>  Besuche der angehenden Schulanfänger in  der Schule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dirty="0"/>
                        <a:t>   zu vorschulischen Projekten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dirty="0"/>
                        <a:t>-  1. Elternabend für neue erste Klasse</a:t>
                      </a:r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3071">
                <a:tc>
                  <a:txBody>
                    <a:bodyPr/>
                    <a:lstStyle/>
                    <a:p>
                      <a:r>
                        <a:rPr lang="de-DE" sz="1800" dirty="0"/>
                        <a:t>Mai</a:t>
                      </a:r>
                    </a:p>
                  </a:txBody>
                  <a:tcPr marL="91449" marR="91449" marT="45724" marB="45724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Elternabend</a:t>
                      </a: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der Vorschulgruppe zur Erläuterung der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Schuleingangsphase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de-D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de-DE" sz="1600" dirty="0"/>
                    </a:p>
                  </a:txBody>
                  <a:tcPr marL="91449" marR="91449" marT="45724" marB="45724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0504" name="Fußzeilenplatzhalt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9. Erziehungspartnerschaft</a:t>
            </a:r>
          </a:p>
        </p:txBody>
      </p:sp>
      <p:sp>
        <p:nvSpPr>
          <p:cNvPr id="22531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de-DE" altLang="de-DE" sz="2400" dirty="0"/>
              <a:t>Der Bildungs- und Erziehungsprozess in der GS kann nur erfolgreich sein, wenn Eltern und Lehrer </a:t>
            </a:r>
            <a:r>
              <a:rPr lang="de-DE" altLang="de-DE" sz="2400" b="1" dirty="0"/>
              <a:t>gemeinsam</a:t>
            </a:r>
            <a:r>
              <a:rPr lang="de-DE" altLang="de-DE" sz="2400" dirty="0"/>
              <a:t> Verantwortung für diesen übernehmen.</a:t>
            </a:r>
            <a:endParaRPr lang="de-DE" altLang="de-DE" sz="1600" dirty="0"/>
          </a:p>
          <a:p>
            <a:pPr eaLnBrk="1" hangingPunct="1"/>
            <a:r>
              <a:rPr lang="de-DE" altLang="de-DE" sz="2000" b="1" dirty="0"/>
              <a:t>Umsetzung:    </a:t>
            </a:r>
            <a:r>
              <a:rPr lang="de-DE" altLang="de-DE" sz="2000" dirty="0"/>
              <a:t>- </a:t>
            </a:r>
            <a:r>
              <a:rPr lang="de-DE" altLang="de-DE" sz="1800" b="1" dirty="0"/>
              <a:t>Eltern- Lehrergespräche</a:t>
            </a:r>
            <a:r>
              <a:rPr lang="de-DE" altLang="de-DE" sz="1800" dirty="0"/>
              <a:t> zur Beratung in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                            Erziehungs- und Bildungsfragen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                          - </a:t>
            </a:r>
            <a:r>
              <a:rPr lang="de-DE" altLang="de-DE" sz="1800" b="1" dirty="0"/>
              <a:t>Eltern- Lehrer- </a:t>
            </a:r>
            <a:r>
              <a:rPr lang="de-DE" altLang="de-DE" sz="1800" b="1" dirty="0" err="1"/>
              <a:t>Kindgespräche</a:t>
            </a:r>
            <a:r>
              <a:rPr lang="de-DE" altLang="de-DE" sz="1800" b="1" dirty="0"/>
              <a:t> </a:t>
            </a:r>
            <a:r>
              <a:rPr lang="de-DE" altLang="de-DE" sz="1800" dirty="0"/>
              <a:t>zur gemeinsamen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                            Reflexion des Erreichten und Setzen von realistischen 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                            Zielen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1800" dirty="0"/>
              <a:t>   </a:t>
            </a:r>
            <a:endParaRPr lang="de-DE" altLang="de-DE" dirty="0"/>
          </a:p>
        </p:txBody>
      </p:sp>
      <p:sp>
        <p:nvSpPr>
          <p:cNvPr id="21508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10. Bildungsberatung Klasse 3</a:t>
            </a:r>
          </a:p>
        </p:txBody>
      </p:sp>
      <p:graphicFrame>
        <p:nvGraphicFramePr>
          <p:cNvPr id="4" name="Inhaltsplatzhalter 3">
            <a:extLst/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32689972"/>
              </p:ext>
            </p:extLst>
          </p:nvPr>
        </p:nvGraphicFramePr>
        <p:xfrm>
          <a:off x="250825" y="1628775"/>
          <a:ext cx="8569325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869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34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7742">
                <a:tc>
                  <a:txBody>
                    <a:bodyPr/>
                    <a:lstStyle/>
                    <a:p>
                      <a:pPr algn="l"/>
                      <a:r>
                        <a:rPr lang="de-DE" sz="1800" dirty="0"/>
                        <a:t>Zeitschiene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800" dirty="0"/>
                        <a:t>Inhalte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800" dirty="0"/>
                        <a:t>Verantwortlicher</a:t>
                      </a:r>
                    </a:p>
                  </a:txBody>
                  <a:tcPr marL="91445" marR="91445" marT="45715" marB="4571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4398"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+mn-lt"/>
                        </a:rPr>
                        <a:t>Februar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b="1" dirty="0">
                          <a:latin typeface="+mn-lt"/>
                        </a:rPr>
                        <a:t>Klassenkonferenz</a:t>
                      </a:r>
                    </a:p>
                    <a:p>
                      <a:pPr algn="l"/>
                      <a:r>
                        <a:rPr lang="de-DE" sz="1400" dirty="0">
                          <a:latin typeface="+mn-lt"/>
                        </a:rPr>
                        <a:t>Verständigung</a:t>
                      </a:r>
                      <a:r>
                        <a:rPr lang="de-DE" sz="1400" baseline="0" dirty="0">
                          <a:latin typeface="+mn-lt"/>
                        </a:rPr>
                        <a:t> der FL über eine mögliche geeignete Schulform des Schülers</a:t>
                      </a:r>
                      <a:endParaRPr lang="de-DE" sz="1400" dirty="0">
                        <a:latin typeface="+mn-lt"/>
                      </a:endParaRP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/>
                        <a:t>SL</a:t>
                      </a:r>
                    </a:p>
                  </a:txBody>
                  <a:tcPr marL="91445" marR="91445" marT="45715" marB="4571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0043"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+mn-lt"/>
                        </a:rPr>
                        <a:t>Februar- Juni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de-DE" sz="1400" b="1" dirty="0">
                          <a:latin typeface="+mn-lt"/>
                        </a:rPr>
                        <a:t>1. Beratungsgespräch mit den Eltern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dirty="0">
                          <a:latin typeface="+mn-lt"/>
                        </a:rPr>
                        <a:t> Austausch zum Entwicklungsstand</a:t>
                      </a:r>
                      <a:r>
                        <a:rPr lang="de-DE" sz="1400" baseline="0" dirty="0">
                          <a:latin typeface="+mn-lt"/>
                        </a:rPr>
                        <a:t> ihrer Kinder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baseline="0" dirty="0">
                          <a:latin typeface="+mn-lt"/>
                        </a:rPr>
                        <a:t> Treffen einer Bildungsvereinbarung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baseline="0" dirty="0">
                          <a:latin typeface="+mn-lt"/>
                        </a:rPr>
                        <a:t> Dokumentation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/>
                        <a:t>KL</a:t>
                      </a:r>
                    </a:p>
                  </a:txBody>
                  <a:tcPr marL="91445" marR="91445" marT="45715" marB="4571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86329"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+mn-lt"/>
                        </a:rPr>
                        <a:t>April/ Mai</a:t>
                      </a: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b="1" dirty="0">
                          <a:latin typeface="+mn-lt"/>
                        </a:rPr>
                        <a:t>Informationselternabend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dirty="0">
                          <a:latin typeface="+mn-lt"/>
                        </a:rPr>
                        <a:t> Bildungsauftrag</a:t>
                      </a:r>
                      <a:r>
                        <a:rPr lang="de-DE" sz="1400" baseline="0" dirty="0">
                          <a:latin typeface="+mn-lt"/>
                        </a:rPr>
                        <a:t> sowie  Leistungsanforderungen der OS und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de-DE" sz="1400" baseline="0" dirty="0">
                          <a:latin typeface="+mn-lt"/>
                        </a:rPr>
                        <a:t>  Gymnasien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baseline="0" dirty="0">
                          <a:latin typeface="+mn-lt"/>
                        </a:rPr>
                        <a:t> Kriterien für die Erteilung der Bildungsempfehlung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baseline="0" dirty="0">
                          <a:latin typeface="+mn-lt"/>
                        </a:rPr>
                        <a:t> Durchlässigkeit des sächs. Schulsystems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de-DE" sz="1400" baseline="0" dirty="0">
                          <a:latin typeface="+mn-lt"/>
                        </a:rPr>
                        <a:t> Anschlussfähigkeit- Möglichkeiten zum Erwerb der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de-DE" sz="1400" baseline="0" dirty="0">
                          <a:latin typeface="+mn-lt"/>
                        </a:rPr>
                        <a:t>  Hochschulreife im Anschluss an den Realschulabschluss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de-DE" sz="1400" dirty="0">
                        <a:latin typeface="+mn-lt"/>
                      </a:endParaRPr>
                    </a:p>
                  </a:txBody>
                  <a:tcPr marL="91445" marR="91445" marT="45715" marB="45715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/>
                        <a:t>SL</a:t>
                      </a:r>
                    </a:p>
                  </a:txBody>
                  <a:tcPr marL="91445" marR="91445" marT="45715" marB="4571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2553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Bildungsberatung Klasse 4</a:t>
            </a:r>
          </a:p>
        </p:txBody>
      </p:sp>
      <p:graphicFrame>
        <p:nvGraphicFramePr>
          <p:cNvPr id="4" name="Inhaltsplatzhalter 3">
            <a:extLst/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87631885"/>
              </p:ext>
            </p:extLst>
          </p:nvPr>
        </p:nvGraphicFramePr>
        <p:xfrm>
          <a:off x="609600" y="1484783"/>
          <a:ext cx="8153400" cy="509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0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91230">
                <a:tc>
                  <a:txBody>
                    <a:bodyPr/>
                    <a:lstStyle/>
                    <a:p>
                      <a:r>
                        <a:rPr lang="de-DE" sz="1900" dirty="0"/>
                        <a:t>Zeitschiene</a:t>
                      </a:r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900" dirty="0"/>
                        <a:t>Inhalte</a:t>
                      </a:r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Verant-</a:t>
                      </a:r>
                      <a:r>
                        <a:rPr lang="de-DE" sz="1500" dirty="0" err="1"/>
                        <a:t>wortlicher</a:t>
                      </a:r>
                      <a:endParaRPr lang="de-DE" sz="1500" dirty="0"/>
                    </a:p>
                  </a:txBody>
                  <a:tcPr marL="90593" marR="90593" marT="48361" marB="4836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58828">
                <a:tc>
                  <a:txBody>
                    <a:bodyPr/>
                    <a:lstStyle/>
                    <a:p>
                      <a:r>
                        <a:rPr lang="de-DE" sz="1700" dirty="0"/>
                        <a:t>September- Oktober</a:t>
                      </a:r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Informationsgespräch</a:t>
                      </a:r>
                    </a:p>
                    <a:p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 KL informiert die Schüler über den Bildungsauftrag sowie die Leistungsanforderungen der Oberschulen</a:t>
                      </a:r>
                      <a:r>
                        <a:rPr lang="de-DE" sz="17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 Gymnasien.</a:t>
                      </a:r>
                    </a:p>
                    <a:p>
                      <a:endParaRPr lang="de-DE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700" dirty="0"/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700" dirty="0"/>
                        <a:t>KL</a:t>
                      </a:r>
                    </a:p>
                  </a:txBody>
                  <a:tcPr marL="90593" marR="90593" marT="48361" marB="4836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8713">
                <a:tc>
                  <a:txBody>
                    <a:bodyPr/>
                    <a:lstStyle/>
                    <a:p>
                      <a:r>
                        <a:rPr lang="de-DE" sz="1700" dirty="0"/>
                        <a:t>Dezember</a:t>
                      </a:r>
                      <a:r>
                        <a:rPr lang="de-DE" sz="1700" baseline="0" dirty="0"/>
                        <a:t> </a:t>
                      </a:r>
                      <a:r>
                        <a:rPr lang="de-DE" sz="1700" dirty="0"/>
                        <a:t>- Januar</a:t>
                      </a:r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Beratungsgespräch</a:t>
                      </a:r>
                    </a:p>
                    <a:p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Zusammen mit Eltern, Lehrern und Schülern wird die Lernarbeit und das Arbeitsverhalten eingeschätzt. Unter Einbeziehung dieser Selbstreflexion wird im Anschluss gemeinsam die voraussichtliche Schulart festgelegt.</a:t>
                      </a:r>
                    </a:p>
                    <a:p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den Gesprächen nehmen bei Bedarf auch Fachlehrer und Beratungslehrer teil.</a:t>
                      </a:r>
                    </a:p>
                    <a:p>
                      <a:r>
                        <a:rPr lang="de-DE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Das Ergebnis wird dokumentiert.</a:t>
                      </a:r>
                    </a:p>
                    <a:p>
                      <a:endParaRPr lang="de-DE" sz="1700" dirty="0"/>
                    </a:p>
                  </a:txBody>
                  <a:tcPr marL="90593" marR="90593" marT="48361" marB="48361"/>
                </a:tc>
                <a:tc>
                  <a:txBody>
                    <a:bodyPr/>
                    <a:lstStyle/>
                    <a:p>
                      <a:r>
                        <a:rPr lang="de-DE" sz="1700" dirty="0"/>
                        <a:t>KL</a:t>
                      </a:r>
                    </a:p>
                  </a:txBody>
                  <a:tcPr marL="90593" marR="90593" marT="48361" marB="4836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3573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11. Kooperation</a:t>
            </a:r>
          </a:p>
        </p:txBody>
      </p:sp>
      <p:sp>
        <p:nvSpPr>
          <p:cNvPr id="25603" name="Inhaltsplatzhalter 2"/>
          <p:cNvSpPr>
            <a:spLocks noGrp="1"/>
          </p:cNvSpPr>
          <p:nvPr>
            <p:ph sz="quarter" idx="1"/>
          </p:nvPr>
        </p:nvSpPr>
        <p:spPr>
          <a:xfrm>
            <a:off x="539750" y="1628775"/>
            <a:ext cx="8153400" cy="49974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altLang="de-DE" sz="1400" dirty="0"/>
              <a:t> </a:t>
            </a:r>
            <a:r>
              <a:rPr lang="de-DE" altLang="de-DE" sz="2200" dirty="0"/>
              <a:t>Unsere Schule kooperiert mit folgenden Partnern :</a:t>
            </a:r>
          </a:p>
          <a:p>
            <a:pPr eaLnBrk="1" hangingPunct="1"/>
            <a:r>
              <a:rPr lang="de-DE" altLang="de-DE" sz="2200" dirty="0"/>
              <a:t>Kindertagesstätte Wichtelhaus /  Gemeindekindergarten Kurort </a:t>
            </a:r>
            <a:r>
              <a:rPr lang="de-DE" altLang="de-DE" sz="2200" dirty="0" err="1"/>
              <a:t>Rathen</a:t>
            </a:r>
            <a:r>
              <a:rPr lang="de-DE" altLang="de-DE" sz="2200" dirty="0"/>
              <a:t>          Kooperationsvertrag</a:t>
            </a:r>
          </a:p>
          <a:p>
            <a:pPr eaLnBrk="1" hangingPunct="1"/>
            <a:r>
              <a:rPr lang="de-DE" altLang="de-DE" sz="2200" dirty="0"/>
              <a:t>Kindertagesstätten der Region, welche Kinder betreuen, die unsere zukünftigen Schulanfänger sind</a:t>
            </a:r>
          </a:p>
          <a:p>
            <a:pPr eaLnBrk="1" hangingPunct="1"/>
            <a:r>
              <a:rPr lang="de-DE" altLang="de-DE" sz="2200" dirty="0"/>
              <a:t>Musikschule Sächsische Schweiz e.V. – Projekt </a:t>
            </a:r>
            <a:r>
              <a:rPr lang="de-DE" altLang="de-DE" sz="2200" dirty="0" err="1"/>
              <a:t>Jeki</a:t>
            </a:r>
            <a:r>
              <a:rPr lang="de-DE" altLang="de-DE" sz="2200" dirty="0"/>
              <a:t>     Kooperationsvertrag</a:t>
            </a:r>
          </a:p>
          <a:p>
            <a:pPr eaLnBrk="1" hangingPunct="1"/>
            <a:r>
              <a:rPr lang="de-DE" altLang="de-DE" sz="2200" dirty="0"/>
              <a:t>Festung Königstein</a:t>
            </a:r>
          </a:p>
          <a:p>
            <a:pPr eaLnBrk="1" hangingPunct="1"/>
            <a:r>
              <a:rPr lang="de-DE" altLang="de-DE" sz="2200" dirty="0"/>
              <a:t>Nationalpark Sächsische Schweiz – Junior Ranger</a:t>
            </a:r>
          </a:p>
          <a:p>
            <a:pPr eaLnBrk="1" hangingPunct="1"/>
            <a:r>
              <a:rPr lang="de-DE" altLang="de-DE" sz="2200" dirty="0"/>
              <a:t>Königsteiner Lichtspiele e.V. </a:t>
            </a:r>
          </a:p>
          <a:p>
            <a:pPr eaLnBrk="1" hangingPunct="1"/>
            <a:r>
              <a:rPr lang="de-DE" altLang="de-DE" sz="2200" dirty="0"/>
              <a:t>Freiwillige Feuerwehr Königstein</a:t>
            </a:r>
          </a:p>
          <a:p>
            <a:pPr eaLnBrk="1" hangingPunct="1"/>
            <a:endParaRPr lang="de-DE" altLang="de-DE" sz="2400" dirty="0"/>
          </a:p>
          <a:p>
            <a:pPr eaLnBrk="1" hangingPunct="1"/>
            <a:endParaRPr lang="de-DE" altLang="de-DE" sz="2400" dirty="0"/>
          </a:p>
          <a:p>
            <a:pPr eaLnBrk="1" hangingPunct="1">
              <a:buFont typeface="Wingdings" pitchFamily="2" charset="2"/>
              <a:buNone/>
            </a:pPr>
            <a:endParaRPr lang="de-DE" altLang="de-DE" sz="2400" dirty="0"/>
          </a:p>
        </p:txBody>
      </p:sp>
      <p:sp>
        <p:nvSpPr>
          <p:cNvPr id="24580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611188" y="6381750"/>
            <a:ext cx="5421312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  <p:sp>
        <p:nvSpPr>
          <p:cNvPr id="2" name="Pfeil: nach rechts 1">
            <a:extLst>
              <a:ext uri="{FF2B5EF4-FFF2-40B4-BE49-F238E27FC236}">
                <a16:creationId xmlns:a16="http://schemas.microsoft.com/office/drawing/2014/main" xmlns="" id="{B7232737-6E39-4C14-A4E1-2B38E2918355}"/>
              </a:ext>
            </a:extLst>
          </p:cNvPr>
          <p:cNvSpPr/>
          <p:nvPr/>
        </p:nvSpPr>
        <p:spPr>
          <a:xfrm>
            <a:off x="1907704" y="2564904"/>
            <a:ext cx="402344" cy="149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Pfeil: nach rechts 2">
            <a:extLst>
              <a:ext uri="{FF2B5EF4-FFF2-40B4-BE49-F238E27FC236}">
                <a16:creationId xmlns:a16="http://schemas.microsoft.com/office/drawing/2014/main" xmlns="" id="{5669BAB8-E672-4844-9639-0B8AACA5664C}"/>
              </a:ext>
            </a:extLst>
          </p:cNvPr>
          <p:cNvSpPr/>
          <p:nvPr/>
        </p:nvSpPr>
        <p:spPr>
          <a:xfrm>
            <a:off x="6804248" y="3717032"/>
            <a:ext cx="576064" cy="216024"/>
          </a:xfrm>
          <a:prstGeom prst="rightArrow">
            <a:avLst>
              <a:gd name="adj1" fmla="val 458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advClick="0" advTm="15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12. Ganztagesangebote</a:t>
            </a:r>
          </a:p>
        </p:txBody>
      </p:sp>
      <p:graphicFrame>
        <p:nvGraphicFramePr>
          <p:cNvPr id="4" name="Inhaltsplatzhalter 3">
            <a:extLst/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52279545"/>
              </p:ext>
            </p:extLst>
          </p:nvPr>
        </p:nvGraphicFramePr>
        <p:xfrm>
          <a:off x="323528" y="3573016"/>
          <a:ext cx="8640763" cy="30618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959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47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4000">
                <a:tc>
                  <a:txBody>
                    <a:bodyPr/>
                    <a:lstStyle/>
                    <a:p>
                      <a:r>
                        <a:rPr lang="de-DE" sz="1400" b="1" dirty="0"/>
                        <a:t>Angebote in offener Form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Leiter/ Koop.- Partner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695">
                <a:tc>
                  <a:txBody>
                    <a:bodyPr/>
                    <a:lstStyle/>
                    <a:p>
                      <a:r>
                        <a:rPr lang="de-DE" sz="1400" b="0" dirty="0"/>
                        <a:t>Chor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Frau Voigt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sz="1400" b="0" dirty="0" err="1"/>
                        <a:t>Jeki</a:t>
                      </a:r>
                      <a:r>
                        <a:rPr lang="de-DE" sz="1400" b="0" dirty="0"/>
                        <a:t> Klassen 1 und 2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Musikschule Sächs. Schweiz e.V. 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sz="1400" b="0" dirty="0"/>
                        <a:t>Instrumental - Unterricht Klassen 3 und 4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Musikschule Sächs. Schweiz e.V.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sz="1400" b="0" dirty="0"/>
                        <a:t>Kinderyoga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Frau Wolf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lang="de-DE" sz="1400" b="0" dirty="0"/>
                        <a:t>1. Hilfe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DRK Kreisverband Pirna e.V.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851488764"/>
                  </a:ext>
                </a:extLst>
              </a:tr>
              <a:tr h="308383">
                <a:tc>
                  <a:txBody>
                    <a:bodyPr/>
                    <a:lstStyle/>
                    <a:p>
                      <a:r>
                        <a:rPr lang="de-DE" sz="1400" b="0" dirty="0"/>
                        <a:t>Junior Ranger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Herr Elsner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534253982"/>
                  </a:ext>
                </a:extLst>
              </a:tr>
              <a:tr h="300999">
                <a:tc>
                  <a:txBody>
                    <a:bodyPr/>
                    <a:lstStyle/>
                    <a:p>
                      <a:r>
                        <a:rPr lang="de-DE" sz="1400" b="0" dirty="0"/>
                        <a:t>LRS Sprachförderung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Frau Pecher</a:t>
                      </a:r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4240801111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sz="1400" b="0" dirty="0"/>
                        <a:t>Festungskids</a:t>
                      </a:r>
                    </a:p>
                  </a:txBody>
                  <a:tcPr marL="90591" marR="90591" marT="45696" marB="45696"/>
                </a:tc>
                <a:tc>
                  <a:txBody>
                    <a:bodyPr/>
                    <a:lstStyle/>
                    <a:p>
                      <a:r>
                        <a:rPr lang="de-DE" sz="1400" b="0" dirty="0"/>
                        <a:t>Frau </a:t>
                      </a:r>
                      <a:r>
                        <a:rPr lang="de-DE" sz="1400" b="0" dirty="0" err="1"/>
                        <a:t>Pretzschner</a:t>
                      </a:r>
                      <a:endParaRPr lang="de-DE" sz="1400" b="0" dirty="0"/>
                    </a:p>
                  </a:txBody>
                  <a:tcPr marL="90591" marR="90591" marT="45696" marB="45696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683568" y="1634944"/>
            <a:ext cx="7632700" cy="16619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600" dirty="0"/>
              <a:t>Integriert in den Unterrichtsablauf durchlaufen alle Schüler im Rahmen eines „Förderkreisels“ folgende Angebote: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de-DE" sz="1400" dirty="0"/>
              <a:t>Lesefüchse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de-DE" sz="1400" dirty="0"/>
              <a:t>Fit am PC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de-DE" sz="1400" dirty="0"/>
              <a:t>Gut gespielt ist halb gewonnen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de-DE" sz="1400" dirty="0"/>
              <a:t>Gesund in Küche und Garten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de-DE" sz="1400" dirty="0"/>
              <a:t>Robotik – erste Schritte zum Programmieren</a:t>
            </a:r>
          </a:p>
        </p:txBody>
      </p:sp>
    </p:spTree>
  </p:cSld>
  <p:clrMapOvr>
    <a:masterClrMapping/>
  </p:clrMapOvr>
  <p:transition advClick="0" advTm="15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13. Traditionspflege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0281975"/>
              </p:ext>
            </p:extLst>
          </p:nvPr>
        </p:nvGraphicFramePr>
        <p:xfrm>
          <a:off x="467544" y="1600200"/>
          <a:ext cx="8298631" cy="4637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8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                  Gliederung</a:t>
            </a:r>
          </a:p>
        </p:txBody>
      </p:sp>
      <p:sp>
        <p:nvSpPr>
          <p:cNvPr id="10243" name="Textplatzhalter 2"/>
          <p:cNvSpPr>
            <a:spLocks noGrp="1"/>
          </p:cNvSpPr>
          <p:nvPr>
            <p:ph type="body" idx="2"/>
          </p:nvPr>
        </p:nvSpPr>
        <p:spPr>
          <a:ln>
            <a:headEnd/>
            <a:tailEnd/>
          </a:ln>
        </p:spPr>
        <p:txBody>
          <a:bodyPr vert="vert270" anchor="ctr"/>
          <a:lstStyle/>
          <a:p>
            <a:r>
              <a:rPr lang="de-DE" altLang="de-DE" sz="3200" dirty="0">
                <a:solidFill>
                  <a:srgbClr val="FFFFFF"/>
                </a:solidFill>
              </a:rPr>
              <a:t>          Gliederung</a:t>
            </a:r>
          </a:p>
        </p:txBody>
      </p:sp>
      <p:sp>
        <p:nvSpPr>
          <p:cNvPr id="4" name="Inhaltsplatzhalter 3">
            <a:extLst/>
          </p:cNvPr>
          <p:cNvSpPr>
            <a:spLocks noGrp="1"/>
          </p:cNvSpPr>
          <p:nvPr>
            <p:ph sz="quarter" idx="1"/>
          </p:nvPr>
        </p:nvSpPr>
        <p:spPr>
          <a:xfrm>
            <a:off x="2268538" y="1773238"/>
            <a:ext cx="6400800" cy="4491037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1.	Leitbild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2.	Ausgangssituation/ Rahmenbedingungen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3.	Bausteine unserer Arbeit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4.	Entwicklungsschwerpunkte</a:t>
            </a:r>
          </a:p>
          <a:p>
            <a:pPr marL="0" indent="0">
              <a:buNone/>
              <a:defRPr/>
            </a:pPr>
            <a:r>
              <a:rPr lang="de-DE" sz="1400" dirty="0"/>
              <a:t>5.        Unterrichtsarbeit- Unterrichtsgestaltung- Entwicklung von Kompetenzen</a:t>
            </a:r>
          </a:p>
          <a:p>
            <a:pPr marL="0" indent="0">
              <a:buNone/>
              <a:defRPr/>
            </a:pPr>
            <a:r>
              <a:rPr lang="de-DE" sz="1400" dirty="0"/>
              <a:t>6.        Gesundheitskonzept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7.	Inklusion/ DAZ 3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8.	Schuleingangsphase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9.	Erziehungspartnerschaft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10.	Bildungsberatung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11.	Kooperation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12.	GTA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13.	Traditionspflege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14.	Fortbildung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de-DE" sz="1400" dirty="0"/>
              <a:t>15.	Evaluation</a:t>
            </a:r>
            <a:endParaRPr lang="de-DE" sz="1800" dirty="0"/>
          </a:p>
          <a:p>
            <a:pPr marL="514350" indent="-514350">
              <a:buFont typeface="+mj-lt"/>
              <a:buAutoNum type="arabicPeriod"/>
              <a:defRPr/>
            </a:pPr>
            <a:endParaRPr lang="de-DE" sz="1800" dirty="0"/>
          </a:p>
          <a:p>
            <a:pPr marL="514350" indent="-514350">
              <a:buFont typeface="+mj-lt"/>
              <a:buAutoNum type="arabicPeriod"/>
              <a:defRPr/>
            </a:pPr>
            <a:endParaRPr lang="de-DE" sz="1800" dirty="0"/>
          </a:p>
          <a:p>
            <a:pPr marL="514350" indent="-514350">
              <a:buFont typeface="+mj-lt"/>
              <a:buAutoNum type="arabicPeriod"/>
              <a:defRPr/>
            </a:pPr>
            <a:endParaRPr lang="de-DE" sz="1800" dirty="0"/>
          </a:p>
          <a:p>
            <a:pPr marL="514350" indent="-514350">
              <a:buFont typeface="+mj-lt"/>
              <a:buAutoNum type="arabicPeriod"/>
              <a:defRPr/>
            </a:pPr>
            <a:endParaRPr lang="de-DE" sz="1800" dirty="0"/>
          </a:p>
          <a:p>
            <a:pPr marL="514350" indent="-514350">
              <a:buFont typeface="+mj-lt"/>
              <a:buAutoNum type="arabicPeriod"/>
              <a:defRPr/>
            </a:pPr>
            <a:endParaRPr lang="de-DE" dirty="0"/>
          </a:p>
          <a:p>
            <a:pPr>
              <a:buFont typeface="Wingdings" pitchFamily="2" charset="2"/>
              <a:buNone/>
              <a:defRPr/>
            </a:pPr>
            <a:endParaRPr lang="de-DE" dirty="0"/>
          </a:p>
        </p:txBody>
      </p:sp>
      <p:sp>
        <p:nvSpPr>
          <p:cNvPr id="10245" name="Fußzeilenplatzhalt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>
                <a:solidFill>
                  <a:schemeClr val="tx2"/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0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14. Fortbildung</a:t>
            </a:r>
          </a:p>
        </p:txBody>
      </p:sp>
      <p:sp>
        <p:nvSpPr>
          <p:cNvPr id="28675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de-DE" altLang="de-DE" sz="2000" dirty="0"/>
              <a:t>Jeder Kollege nimmt pro Schuljahr an drei externen FB teil.</a:t>
            </a:r>
          </a:p>
          <a:p>
            <a:pPr eaLnBrk="1" hangingPunct="1"/>
            <a:r>
              <a:rPr lang="de-DE" altLang="de-DE" sz="2000" dirty="0"/>
              <a:t>Inhalte von FB werden in DB an die Kollegen multipliziert.</a:t>
            </a:r>
          </a:p>
          <a:p>
            <a:pPr eaLnBrk="1" hangingPunct="1"/>
            <a:r>
              <a:rPr lang="de-DE" altLang="de-DE" sz="2000" dirty="0"/>
              <a:t>Inhalte von SCHILF werden zu Beginn des Schuljahres festgelegt.</a:t>
            </a:r>
          </a:p>
          <a:p>
            <a:pPr eaLnBrk="1" hangingPunct="1">
              <a:buFont typeface="Arial" charset="0"/>
              <a:buNone/>
            </a:pPr>
            <a:r>
              <a:rPr lang="de-DE" altLang="de-DE" sz="2000" dirty="0"/>
              <a:t>      </a:t>
            </a:r>
          </a:p>
          <a:p>
            <a:pPr eaLnBrk="1" hangingPunct="1">
              <a:buFont typeface="Arial" charset="0"/>
              <a:buNone/>
            </a:pPr>
            <a:r>
              <a:rPr lang="de-DE" altLang="de-DE" sz="2000" dirty="0"/>
              <a:t> Momentan gilt unser Fortbildungsinteresse folgenden Themen:</a:t>
            </a:r>
          </a:p>
          <a:p>
            <a:pPr eaLnBrk="1" hangingPunct="1"/>
            <a:r>
              <a:rPr lang="de-DE" altLang="de-DE" sz="2000" dirty="0"/>
              <a:t>Umsetzung der Lehrplanschwerpunkte bezüglich Medienbildung</a:t>
            </a:r>
          </a:p>
          <a:p>
            <a:pPr eaLnBrk="1" hangingPunct="1"/>
            <a:r>
              <a:rPr lang="de-DE" altLang="de-DE" sz="2000" dirty="0"/>
              <a:t>Möglichkeiten des Einsatzes digitaler Medien im Unterricht in Zusammenarbeit mit dem Medienpädagogischen Zentrum</a:t>
            </a:r>
          </a:p>
          <a:p>
            <a:pPr eaLnBrk="1" hangingPunct="1"/>
            <a:r>
              <a:rPr lang="de-DE" altLang="de-DE" sz="2000" dirty="0"/>
              <a:t>Einarbeitung in die Fächer Sport und Englisch für fachfremde Kollegen</a:t>
            </a:r>
          </a:p>
          <a:p>
            <a:pPr eaLnBrk="1" hangingPunct="1"/>
            <a:r>
              <a:rPr lang="de-DE" altLang="de-DE" sz="2000" dirty="0"/>
              <a:t>Erfahrungsaustausch zu GTA</a:t>
            </a:r>
          </a:p>
          <a:p>
            <a:pPr eaLnBrk="1" hangingPunct="1">
              <a:buFont typeface="Arial" charset="0"/>
              <a:buNone/>
            </a:pPr>
            <a:endParaRPr lang="de-DE" altLang="de-DE" sz="2000" dirty="0"/>
          </a:p>
        </p:txBody>
      </p:sp>
      <p:sp>
        <p:nvSpPr>
          <p:cNvPr id="27652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15. Evaluation</a:t>
            </a:r>
          </a:p>
        </p:txBody>
      </p:sp>
      <p:sp>
        <p:nvSpPr>
          <p:cNvPr id="29699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de-DE" altLang="de-DE" sz="2400"/>
              <a:t>Das Schulprogramm wird jährlich in der Vorbereitungswoche durch das Kollegium evaluiert und aktualisiert.</a:t>
            </a:r>
          </a:p>
          <a:p>
            <a:pPr eaLnBrk="1" hangingPunct="1"/>
            <a:r>
              <a:rPr lang="de-DE" altLang="de-DE" sz="2400"/>
              <a:t>regelmäßige Reflexion im Kollegium</a:t>
            </a:r>
          </a:p>
          <a:p>
            <a:pPr eaLnBrk="1" hangingPunct="1"/>
            <a:r>
              <a:rPr lang="de-DE" altLang="de-DE" sz="2400"/>
              <a:t>Abstimmung des Schulprogrammes mit dem Elternrat der Schule</a:t>
            </a:r>
          </a:p>
          <a:p>
            <a:pPr eaLnBrk="1" hangingPunct="1"/>
            <a:r>
              <a:rPr lang="de-DE" altLang="de-DE" sz="2400"/>
              <a:t>Austausch zwischen Elternrat und Schulleitung</a:t>
            </a:r>
          </a:p>
          <a:p>
            <a:pPr eaLnBrk="1" hangingPunct="1"/>
            <a:r>
              <a:rPr lang="de-DE" altLang="de-DE" sz="2400"/>
              <a:t>Unterrichtsbesuche durch Schulleiter und Fachberater </a:t>
            </a:r>
          </a:p>
          <a:p>
            <a:pPr eaLnBrk="1" hangingPunct="1"/>
            <a:r>
              <a:rPr lang="de-DE" altLang="de-DE" sz="2400"/>
              <a:t>Mitarbeitergespräche</a:t>
            </a:r>
          </a:p>
          <a:p>
            <a:pPr eaLnBrk="1" hangingPunct="1"/>
            <a:endParaRPr lang="de-DE" altLang="de-DE" sz="2400"/>
          </a:p>
          <a:p>
            <a:pPr eaLnBrk="1" hangingPunct="1"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8676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 </a:t>
            </a: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1. Leitbild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altLang="de-DE" sz="2400"/>
              <a:t>      </a:t>
            </a:r>
            <a:r>
              <a:rPr lang="de-DE" altLang="de-DE" sz="3600"/>
              <a:t>Unsere Schüler  lernen mit Herz,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3600"/>
              <a:t>            Hand und Verstand.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2000"/>
              <a:t>Uns ist wichtig, dass 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altLang="de-DE" sz="2000"/>
              <a:t>wir alle in einer Atmosphäre lernen und arbeiten, die von gegenseitiger Achtung, Anerkennung, Toleranz und Akzeptanz geprägt ist.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altLang="de-DE" sz="2000"/>
              <a:t>jeder Schüler in seiner Persönlichkeit gestärkt wird. 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altLang="de-DE" sz="2000"/>
              <a:t>wir die Schüler befähigen, den Schulalltag aktiv, selbstständig, anstrengungsbereit  und zuverlässig mitzugestalten.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altLang="de-DE" sz="2000"/>
              <a:t>unsere Schüler zusammen arbeiten und sich beim Lernen unterstützen.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altLang="de-DE" sz="2000"/>
              <a:t>alle an der Bildung und Erziehung Beteiligten gemeinsam an der Umsetzung unseres Leitbildes arbeiten.</a:t>
            </a:r>
          </a:p>
          <a:p>
            <a:pPr eaLnBrk="1" hangingPunct="1">
              <a:buFont typeface="Wingdings" pitchFamily="2" charset="2"/>
              <a:buChar char="Ø"/>
            </a:pPr>
            <a:endParaRPr lang="de-DE" altLang="de-DE" sz="2000"/>
          </a:p>
          <a:p>
            <a:pPr eaLnBrk="1" hangingPunct="1"/>
            <a:endParaRPr lang="de-DE" altLang="de-DE" sz="2000"/>
          </a:p>
          <a:p>
            <a:pPr eaLnBrk="1" hangingPunct="1"/>
            <a:endParaRPr lang="de-DE" altLang="de-DE" sz="1800"/>
          </a:p>
          <a:p>
            <a:pPr eaLnBrk="1" hangingPunct="1"/>
            <a:endParaRPr lang="de-DE" altLang="de-DE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sz="3200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2. </a:t>
            </a:r>
            <a:r>
              <a:rPr lang="de-DE" altLang="de-DE" sz="3200" dirty="0" err="1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Ausgangssituation,Rahmenbedingungen</a:t>
            </a:r>
            <a:endParaRPr lang="de-DE" altLang="de-DE" sz="3200" dirty="0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5363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Unsere </a:t>
            </a:r>
            <a:r>
              <a:rPr lang="de-DE" altLang="de-DE" sz="1400" dirty="0" err="1">
                <a:cs typeface="Arial" charset="0"/>
              </a:rPr>
              <a:t>einzügige</a:t>
            </a:r>
            <a:r>
              <a:rPr lang="de-DE" altLang="de-DE" sz="1400" dirty="0">
                <a:cs typeface="Arial" charset="0"/>
              </a:rPr>
              <a:t> Grundschule befindet sich im Zentrum der Stadt Königstein in unmittelbarer Nähe zu Kirche und Rathaus. 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Bei uns lernen </a:t>
            </a:r>
            <a:r>
              <a:rPr lang="de-DE" altLang="de-DE" sz="1400" dirty="0" smtClean="0">
                <a:cs typeface="Arial" charset="0"/>
              </a:rPr>
              <a:t>78 </a:t>
            </a:r>
            <a:r>
              <a:rPr lang="de-DE" altLang="de-DE" sz="1400" dirty="0">
                <a:cs typeface="Arial" charset="0"/>
              </a:rPr>
              <a:t>Schüler in 4 Klassen aus den Orten Königstein, Kurort Rathen, Leupoldishain, Halbestadt, Ebenheit und Pfaffendorf.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Unser Schulgebäude wurde 1992 durch den Schulträger, die Stadt Königstein, komplett saniert und befindet sich in einem guten Zustand.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Außer den vier Klassenzimmern stehen uns ein Gruppenarbeitsraum mit interaktiver Tafel, ein Werkraum, ein Musikzimmer sowie ein Computerzimmer mit 11 Computerarbeitsplätzen zur Verfügung. 10 mobile Laptops und </a:t>
            </a:r>
            <a:r>
              <a:rPr lang="de-DE" altLang="de-DE" sz="1400" dirty="0" smtClean="0">
                <a:cs typeface="Arial" charset="0"/>
              </a:rPr>
              <a:t>18 </a:t>
            </a:r>
            <a:r>
              <a:rPr lang="de-DE" altLang="de-DE" sz="1400" dirty="0">
                <a:cs typeface="Arial" charset="0"/>
              </a:rPr>
              <a:t>Tablets bieten die Möglichkeit der individuellen Nutzung während der Arbeit in den Klassen. 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Der Gruppenarbeitsraum wurde zur überwiegend selbstständigen Arbeit nach Plan mit Einzeltischen in Dreiecksform, die variabel zu Gruppentischen angeordnet werden, ausgestattet.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Auf dem Schulgelände befindet sich auch unser Schulgarten, der von allen Klassen im Rahmen des Sachunterrichtes und GTA „Gesund und fit in Küche und Garten“ bewirtschaftet wird.</a:t>
            </a:r>
          </a:p>
          <a:p>
            <a:pPr eaLnBrk="1" hangingPunct="1">
              <a:defRPr/>
            </a:pPr>
            <a:r>
              <a:rPr lang="de-DE" altLang="de-DE" sz="1400" dirty="0">
                <a:cs typeface="Arial" charset="0"/>
              </a:rPr>
              <a:t>Die Sporthalle, einen Sportplatz, den Pausenhof sowie den Speiseraum nutzen wir gemeinsam mit der benachbarten Oberschule.</a:t>
            </a:r>
          </a:p>
          <a:p>
            <a:pPr eaLnBrk="1" hangingPunct="1">
              <a:defRPr/>
            </a:pPr>
            <a:endParaRPr lang="de-DE" altLang="de-DE" sz="1800" dirty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de-DE" altLang="de-DE" sz="1800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                                       </a:t>
            </a:r>
            <a:r>
              <a:rPr lang="de-DE" altLang="de-DE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3. Bausteine unserer Arbeit</a:t>
            </a:r>
          </a:p>
        </p:txBody>
      </p:sp>
      <p:graphicFrame>
        <p:nvGraphicFramePr>
          <p:cNvPr id="6" name="Inhaltsplatzhalter 5">
            <a:extLst/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62443899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>
            <a:extLst/>
          </p:cNvPr>
          <p:cNvSpPr txBox="1"/>
          <p:nvPr/>
        </p:nvSpPr>
        <p:spPr>
          <a:xfrm>
            <a:off x="3492500" y="3213100"/>
            <a:ext cx="2159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de-DE" sz="2400" dirty="0">
                <a:solidFill>
                  <a:schemeClr val="accent5">
                    <a:lumMod val="50000"/>
                  </a:schemeClr>
                </a:solidFill>
              </a:rPr>
              <a:t>Unterricht </a:t>
            </a:r>
          </a:p>
          <a:p>
            <a:pPr algn="ctr" eaLnBrk="1" hangingPunct="1">
              <a:defRPr/>
            </a:pPr>
            <a:r>
              <a:rPr lang="de-DE" sz="2400" dirty="0">
                <a:solidFill>
                  <a:schemeClr val="accent5">
                    <a:lumMod val="50000"/>
                  </a:schemeClr>
                </a:solidFill>
              </a:rPr>
              <a:t>als </a:t>
            </a:r>
          </a:p>
          <a:p>
            <a:pPr algn="ctr" eaLnBrk="1" hangingPunct="1">
              <a:defRPr/>
            </a:pPr>
            <a:r>
              <a:rPr lang="de-DE" sz="2400" dirty="0">
                <a:solidFill>
                  <a:schemeClr val="accent5">
                    <a:lumMod val="50000"/>
                  </a:schemeClr>
                </a:solidFill>
              </a:rPr>
              <a:t>Hauptinhalt</a:t>
            </a:r>
          </a:p>
        </p:txBody>
      </p:sp>
      <p:sp>
        <p:nvSpPr>
          <p:cNvPr id="12293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6005513" y="3957638"/>
            <a:ext cx="2022475" cy="91122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1400" dirty="0"/>
              <a:t>Erziehungspartnerschaft</a:t>
            </a:r>
          </a:p>
          <a:p>
            <a:pPr algn="ctr">
              <a:defRPr/>
            </a:pPr>
            <a:r>
              <a:rPr lang="de-DE" sz="1400" dirty="0"/>
              <a:t>Bildungsberatung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840038" y="5229225"/>
            <a:ext cx="1584325" cy="8636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Kooperation</a:t>
            </a:r>
          </a:p>
        </p:txBody>
      </p:sp>
    </p:spTree>
  </p:cSld>
  <p:clrMapOvr>
    <a:masterClrMapping/>
  </p:clrMapOvr>
  <p:transition advClick="0"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de-DE" altLang="de-DE"/>
              <a:t>4. Entwicklungsschwerpunkte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de-DE" altLang="de-DE" dirty="0"/>
              <a:t>Fortführung der GTA-Konzeption</a:t>
            </a:r>
          </a:p>
          <a:p>
            <a:r>
              <a:rPr lang="de-DE" altLang="de-DE" sz="1400" dirty="0"/>
              <a:t>Organisation, praktische Umsetzung und Durchführung der geplanten GTA im Schulalltag</a:t>
            </a:r>
          </a:p>
          <a:p>
            <a:r>
              <a:rPr lang="de-DE" altLang="de-DE" sz="1400" dirty="0"/>
              <a:t>Einarbeitung der GTA-Anbieter entsprechend ihrer thematischen Schwerpunkte und der Bedürfnisse unserer  Schüler</a:t>
            </a:r>
          </a:p>
          <a:p>
            <a:r>
              <a:rPr lang="de-DE" altLang="de-DE" sz="1400" dirty="0"/>
              <a:t>Aufbau einer langfristigen Zusammenarbeit mit den GTA-Anbietern auf Basis gegenseitiger Absprache mit dem Lehrerkollegium</a:t>
            </a:r>
          </a:p>
          <a:p>
            <a:r>
              <a:rPr lang="de-DE" altLang="de-DE" sz="1400" dirty="0"/>
              <a:t>Evaluation der durchgeführten GTA bezüglich inhaltlicher Qualität und Eignung für unsere Schüler</a:t>
            </a:r>
          </a:p>
          <a:p>
            <a:r>
              <a:rPr lang="de-DE" altLang="de-DE" dirty="0"/>
              <a:t>Umsetzung des </a:t>
            </a:r>
            <a:r>
              <a:rPr lang="de-DE" altLang="de-DE" dirty="0" err="1"/>
              <a:t>DigitalPaktes</a:t>
            </a:r>
            <a:endParaRPr lang="de-DE" altLang="de-DE" dirty="0"/>
          </a:p>
          <a:p>
            <a:r>
              <a:rPr lang="de-DE" altLang="de-DE" sz="1400" dirty="0"/>
              <a:t>Auseinandersetzung mit medienpädagogischen und mediendidaktischen Aspekten der Nutzung digitaler Medien</a:t>
            </a:r>
          </a:p>
          <a:p>
            <a:r>
              <a:rPr lang="de-DE" altLang="de-DE" sz="1400" dirty="0"/>
              <a:t>Nutzung von Fortbildungsangeboten zum Thema „Digitale Medien und Lernen“</a:t>
            </a:r>
          </a:p>
          <a:p>
            <a:r>
              <a:rPr lang="de-DE" altLang="de-DE" sz="1400" dirty="0"/>
              <a:t>Nutzung der Plattform „</a:t>
            </a:r>
            <a:r>
              <a:rPr lang="de-DE" altLang="de-DE" sz="1400" dirty="0" err="1"/>
              <a:t>LernSax</a:t>
            </a:r>
            <a:r>
              <a:rPr lang="de-DE" altLang="de-DE" sz="1400" dirty="0"/>
              <a:t>“ </a:t>
            </a:r>
          </a:p>
          <a:p>
            <a:r>
              <a:rPr lang="de-DE" altLang="de-DE" sz="1400" dirty="0"/>
              <a:t>Fortsetzung der engen Zusammenarbeit mit dem Schulträger zur Umsetzung des </a:t>
            </a:r>
            <a:r>
              <a:rPr lang="de-DE" altLang="de-DE" sz="1400" dirty="0" err="1"/>
              <a:t>DigitalPaktes</a:t>
            </a:r>
            <a:endParaRPr lang="de-DE" altLang="de-DE" sz="1400" dirty="0"/>
          </a:p>
        </p:txBody>
      </p:sp>
      <p:sp>
        <p:nvSpPr>
          <p:cNvPr id="14340" name="Fußzeilenplatzhalt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>
                <a:solidFill>
                  <a:schemeClr val="tx2"/>
                </a:solidFill>
              </a:rPr>
              <a:t>Schulprogramm GS Königstein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5. Unterrichtsarbeit</a:t>
            </a:r>
          </a:p>
        </p:txBody>
      </p:sp>
      <p:sp>
        <p:nvSpPr>
          <p:cNvPr id="14339" name="Inhaltsplatzhalter 2">
            <a:extLst/>
          </p:cNvPr>
          <p:cNvSpPr>
            <a:spLocks noGrp="1"/>
          </p:cNvSpPr>
          <p:nvPr>
            <p:ph sz="quarter" idx="1"/>
          </p:nvPr>
        </p:nvSpPr>
        <p:spPr>
          <a:xfrm>
            <a:off x="395288" y="1600200"/>
            <a:ext cx="8291512" cy="4525963"/>
          </a:xfrm>
        </p:spPr>
        <p:txBody>
          <a:bodyPr/>
          <a:lstStyle/>
          <a:p>
            <a:pPr eaLnBrk="1" hangingPunct="1">
              <a:defRPr/>
            </a:pPr>
            <a:endParaRPr lang="de-DE" sz="2000" dirty="0">
              <a:cs typeface="Arial" charset="0"/>
            </a:endParaRPr>
          </a:p>
          <a:p>
            <a:pPr eaLnBrk="1" hangingPunct="1">
              <a:defRPr/>
            </a:pPr>
            <a:r>
              <a:rPr lang="de-DE" sz="2000" dirty="0">
                <a:latin typeface="+mj-lt"/>
                <a:cs typeface="Arial" charset="0"/>
              </a:rPr>
              <a:t>In der Grundschule stehen wir vor der Herausforderung, Kinder mit einem breiten Leistungsspektrum zu einem gemeinsamen Ziel zu führen: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de-DE" sz="2000" dirty="0">
                <a:latin typeface="+mj-lt"/>
                <a:cs typeface="Arial" charset="0"/>
              </a:rPr>
              <a:t>      </a:t>
            </a:r>
            <a:r>
              <a:rPr lang="de-DE" sz="2000" b="1" dirty="0">
                <a:latin typeface="+mj-lt"/>
                <a:cs typeface="Arial" charset="0"/>
              </a:rPr>
              <a:t>Voraussetzungen schaffen für das erfolgreiche Lernen an weiterführenden Schulen </a:t>
            </a:r>
          </a:p>
          <a:p>
            <a:pPr eaLnBrk="1" hangingPunct="1">
              <a:defRPr/>
            </a:pPr>
            <a:r>
              <a:rPr lang="de-DE" sz="2000" dirty="0">
                <a:latin typeface="+mj-lt"/>
                <a:cs typeface="Arial" charset="0"/>
              </a:rPr>
              <a:t>Deshalb ist es besonders notwendig, die Schüler entsprechend ihrer individuellen Lern- und Entwicklungsvoraussetzungen zu fordern und zu fördern.</a:t>
            </a:r>
          </a:p>
          <a:p>
            <a:pPr eaLnBrk="1" hangingPunct="1">
              <a:defRPr/>
            </a:pPr>
            <a:r>
              <a:rPr lang="de-DE" sz="2000" dirty="0">
                <a:latin typeface="+mj-lt"/>
                <a:cs typeface="Arial" charset="0"/>
              </a:rPr>
              <a:t>Um der Heterogenität der Schüler gerecht zu werden, nutzen wir verschiedene Möglichkeiten einer gezielten Differenzierung.</a:t>
            </a:r>
          </a:p>
          <a:p>
            <a:pPr eaLnBrk="1" hangingPunct="1">
              <a:defRPr/>
            </a:pPr>
            <a:endParaRPr lang="de-DE" dirty="0"/>
          </a:p>
        </p:txBody>
      </p:sp>
      <p:sp>
        <p:nvSpPr>
          <p:cNvPr id="14340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Schwerpunkte der        Unterrichtsgestaltung</a:t>
            </a:r>
          </a:p>
        </p:txBody>
      </p:sp>
      <p:sp>
        <p:nvSpPr>
          <p:cNvPr id="3" name="Inhaltsplatzhalter 2">
            <a:extLst/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tlCol="0">
            <a:normAutofit fontScale="92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 </a:t>
            </a:r>
            <a:endParaRPr lang="de-DE" sz="2800" dirty="0">
              <a:latin typeface="+mj-lt"/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Organisation und Durchführung eines leistungsorientierten und zugleich individuell schülerbezogenen Unterrichts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Umsetzung der Lehrpläne durch entsprechende Aufgabenkultur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Nutzen verschiedener Unterrichtsformen im Schultag wie: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sz="1400" dirty="0">
                <a:cs typeface="Arial" pitchFamily="34" charset="0"/>
              </a:rPr>
              <a:t>Werkstatt- und Projektunterricht 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sz="1400" dirty="0">
                <a:cs typeface="Arial" pitchFamily="34" charset="0"/>
              </a:rPr>
              <a:t>Einzel-, Gruppen- und Partnerarbeit 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sz="1400" dirty="0">
                <a:cs typeface="Arial" pitchFamily="34" charset="0"/>
              </a:rPr>
              <a:t>fächerübergreifender und fächerverbindender Unterricht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differenzierte Lernangebote, Lernumfänge sowie Niveaustufen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Rolle des Lehrers: entwickeln, diagnostizieren, anregen, trainieren, Gespräche führen, Lernfortschritte feststellen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Vermittlung von Lern-, Methoden- und Sozialkompetenzen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transparente Bewertung und Zensierung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100" dirty="0">
                <a:cs typeface="Arial" pitchFamily="34" charset="0"/>
              </a:rPr>
              <a:t>Gestaltung eines individuellen Förderunterrichts</a:t>
            </a:r>
          </a:p>
        </p:txBody>
      </p:sp>
      <p:sp>
        <p:nvSpPr>
          <p:cNvPr id="15364" name="Fußzeilenplatzhalt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5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Entwicklung von Kompetenzen</a:t>
            </a:r>
          </a:p>
        </p:txBody>
      </p:sp>
      <p:graphicFrame>
        <p:nvGraphicFramePr>
          <p:cNvPr id="4" name="Inhaltsplatzhalter 3">
            <a:extLst/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03346766"/>
              </p:ext>
            </p:extLst>
          </p:nvPr>
        </p:nvGraphicFramePr>
        <p:xfrm>
          <a:off x="614363" y="1556792"/>
          <a:ext cx="7990086" cy="4608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0739">
                <a:tc>
                  <a:txBody>
                    <a:bodyPr/>
                    <a:lstStyle/>
                    <a:p>
                      <a:r>
                        <a:rPr lang="de-DE" sz="1800" dirty="0"/>
                        <a:t>Kompetenzen</a:t>
                      </a:r>
                    </a:p>
                  </a:txBody>
                  <a:tcPr marL="90597" marR="90597" marT="45683" marB="45683"/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Inhalte</a:t>
                      </a:r>
                    </a:p>
                  </a:txBody>
                  <a:tcPr marL="90597" marR="90597" marT="45683" marB="4568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21347">
                <a:tc>
                  <a:txBody>
                    <a:bodyPr/>
                    <a:lstStyle/>
                    <a:p>
                      <a:r>
                        <a:rPr lang="de-DE" sz="1800" dirty="0"/>
                        <a:t>Lernkompetenz</a:t>
                      </a:r>
                    </a:p>
                  </a:txBody>
                  <a:tcPr marL="90597" marR="90597" marT="45683" marB="45683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Kulturtechniken: Lesen, Schreiben, Sprechen, Rechnen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Aufmerksamkeit, Konzentration, Ausdauer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Computer als Medium und Werkzeug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de-DE" sz="1800" dirty="0"/>
                    </a:p>
                  </a:txBody>
                  <a:tcPr marL="90597" marR="90597" marT="45683" marB="45683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21347">
                <a:tc>
                  <a:txBody>
                    <a:bodyPr/>
                    <a:lstStyle/>
                    <a:p>
                      <a:r>
                        <a:rPr lang="de-DE" sz="1800" dirty="0"/>
                        <a:t>Sozialkompetenz</a:t>
                      </a:r>
                    </a:p>
                  </a:txBody>
                  <a:tcPr marL="90597" marR="90597" marT="45683" marB="45683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Regeln und Normen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Wertvorstellungen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Verantwortung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Kooperations- und Teamfähigkeit</a:t>
                      </a:r>
                    </a:p>
                  </a:txBody>
                  <a:tcPr marL="90597" marR="90597" marT="45683" marB="4568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85080">
                <a:tc>
                  <a:txBody>
                    <a:bodyPr/>
                    <a:lstStyle/>
                    <a:p>
                      <a:r>
                        <a:rPr lang="de-DE" sz="1800" dirty="0"/>
                        <a:t>Methodenkompetenz</a:t>
                      </a:r>
                    </a:p>
                  </a:txBody>
                  <a:tcPr marL="90597" marR="90597" marT="45683" marB="45683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Kennenlernen von Methoden zum „Lernen </a:t>
                      </a:r>
                      <a:r>
                        <a:rPr lang="de-DE" sz="1800" dirty="0" err="1"/>
                        <a:t>lernen</a:t>
                      </a:r>
                      <a:r>
                        <a:rPr lang="de-DE" sz="1800" dirty="0"/>
                        <a:t>“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Methoden der Lernorganisation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selbständiges Beschaffen von Informationen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Lern- und Arbeitstechniken, Kontrollverfahren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angemessene Zeitplanung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e-DE" sz="1800" dirty="0"/>
                        <a:t> Methoden der Reflexion</a:t>
                      </a:r>
                    </a:p>
                  </a:txBody>
                  <a:tcPr marL="90597" marR="90597" marT="45683" marB="4568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6404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dirty="0">
                <a:solidFill>
                  <a:schemeClr val="accent2">
                    <a:lumMod val="50000"/>
                  </a:schemeClr>
                </a:solidFill>
              </a:rPr>
              <a:t>Schulprogramm GS Königstein</a:t>
            </a:r>
          </a:p>
        </p:txBody>
      </p:sp>
    </p:spTree>
  </p:cSld>
  <p:clrMapOvr>
    <a:masterClrMapping/>
  </p:clrMapOvr>
  <p:transition advClick="0" advTm="10000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alathea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1448</Words>
  <Application>Microsoft Office PowerPoint</Application>
  <PresentationFormat>Bildschirmpräsentation (4:3)</PresentationFormat>
  <Paragraphs>321</Paragraphs>
  <Slides>21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Galathea</vt:lpstr>
      <vt:lpstr>Schulprogramm der Grundschule Königstein </vt:lpstr>
      <vt:lpstr>                  Gliederung</vt:lpstr>
      <vt:lpstr> 1. Leitbild</vt:lpstr>
      <vt:lpstr>2. Ausgangssituation,Rahmenbedingungen</vt:lpstr>
      <vt:lpstr>3. Bausteine unserer Arbeit</vt:lpstr>
      <vt:lpstr>4. Entwicklungsschwerpunkte</vt:lpstr>
      <vt:lpstr>5. Unterrichtsarbeit</vt:lpstr>
      <vt:lpstr>Schwerpunkte der        Unterrichtsgestaltung</vt:lpstr>
      <vt:lpstr>Entwicklung von Kompetenzen</vt:lpstr>
      <vt:lpstr>6. Gesundheitskonzept</vt:lpstr>
      <vt:lpstr>  7. Inklusion/ DAZ-3</vt:lpstr>
      <vt:lpstr>  8. Schuleingangsphase</vt:lpstr>
      <vt:lpstr>Ziele und zeitliche Festlegungen im Rahmen der Schuleingangsphase</vt:lpstr>
      <vt:lpstr>  9. Erziehungspartnerschaft</vt:lpstr>
      <vt:lpstr>10. Bildungsberatung Klasse 3</vt:lpstr>
      <vt:lpstr>Bildungsberatung Klasse 4</vt:lpstr>
      <vt:lpstr>  11. Kooperation</vt:lpstr>
      <vt:lpstr>12. Ganztagesangebote</vt:lpstr>
      <vt:lpstr>13. Traditionspflege</vt:lpstr>
      <vt:lpstr>  14. Fortbildung</vt:lpstr>
      <vt:lpstr>  15. Evaluation</vt:lpstr>
    </vt:vector>
  </TitlesOfParts>
  <Company>Sächsisches Staatsministerium für Kultus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Schulprogramm der Grundschule Königstein</dc:title>
  <dc:creator>Schulleiter</dc:creator>
  <cp:lastModifiedBy>Sekretariat</cp:lastModifiedBy>
  <cp:revision>125</cp:revision>
  <dcterms:created xsi:type="dcterms:W3CDTF">2010-10-08T11:19:58Z</dcterms:created>
  <dcterms:modified xsi:type="dcterms:W3CDTF">2024-08-27T14:22:04Z</dcterms:modified>
</cp:coreProperties>
</file>