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75" r:id="rId2"/>
    <p:sldId id="258" r:id="rId3"/>
    <p:sldId id="274" r:id="rId4"/>
    <p:sldId id="259" r:id="rId5"/>
    <p:sldId id="261" r:id="rId6"/>
    <p:sldId id="262" r:id="rId7"/>
    <p:sldId id="264" r:id="rId8"/>
    <p:sldId id="271" r:id="rId9"/>
    <p:sldId id="265" r:id="rId10"/>
    <p:sldId id="266" r:id="rId11"/>
    <p:sldId id="268" r:id="rId12"/>
    <p:sldId id="269" r:id="rId13"/>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128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8351AC5-7063-457B-B55E-129F2A606120}" type="datetimeFigureOut">
              <a:rPr lang="de-DE" smtClean="0"/>
              <a:t>06.06.2025</a:t>
            </a:fld>
            <a:endParaRPr lang="de-DE"/>
          </a:p>
        </p:txBody>
      </p:sp>
      <p:sp>
        <p:nvSpPr>
          <p:cNvPr id="4" name="Fußzeilenplatzhalt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6F42F95-2610-4612-BC2C-6A8D13C29EBD}" type="slidenum">
              <a:rPr lang="de-DE" smtClean="0"/>
              <a:t>‹Nr.›</a:t>
            </a:fld>
            <a:endParaRPr lang="de-DE"/>
          </a:p>
        </p:txBody>
      </p:sp>
    </p:spTree>
    <p:extLst>
      <p:ext uri="{BB962C8B-B14F-4D97-AF65-F5344CB8AC3E}">
        <p14:creationId xmlns:p14="http://schemas.microsoft.com/office/powerpoint/2010/main" val="26003979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BC70063-8D8A-45EB-93D8-AEA39D95CCE0}" type="datetimeFigureOut">
              <a:rPr lang="de-DE" smtClean="0"/>
              <a:t>06.06.2025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3659727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BC70063-8D8A-45EB-93D8-AEA39D95CCE0}" type="datetimeFigureOut">
              <a:rPr lang="de-DE" smtClean="0"/>
              <a:t>06.06.2025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2714794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BC70063-8D8A-45EB-93D8-AEA39D95CCE0}" type="datetimeFigureOut">
              <a:rPr lang="de-DE" smtClean="0"/>
              <a:t>06.06.2025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3504512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BC70063-8D8A-45EB-93D8-AEA39D95CCE0}" type="datetimeFigureOut">
              <a:rPr lang="de-DE" smtClean="0"/>
              <a:t>06.06.2025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380341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3BC70063-8D8A-45EB-93D8-AEA39D95CCE0}" type="datetimeFigureOut">
              <a:rPr lang="de-DE" smtClean="0"/>
              <a:t>06.06.2025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341435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BC70063-8D8A-45EB-93D8-AEA39D95CCE0}" type="datetimeFigureOut">
              <a:rPr lang="de-DE" smtClean="0"/>
              <a:t>06.06.2025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106104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BC70063-8D8A-45EB-93D8-AEA39D95CCE0}" type="datetimeFigureOut">
              <a:rPr lang="de-DE" smtClean="0"/>
              <a:t>06.06.2025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335975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BC70063-8D8A-45EB-93D8-AEA39D95CCE0}" type="datetimeFigureOut">
              <a:rPr lang="de-DE" smtClean="0"/>
              <a:t>06.06.2025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674784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BC70063-8D8A-45EB-93D8-AEA39D95CCE0}" type="datetimeFigureOut">
              <a:rPr lang="de-DE" smtClean="0"/>
              <a:t>06.06.2025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203769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BC70063-8D8A-45EB-93D8-AEA39D95CCE0}" type="datetimeFigureOut">
              <a:rPr lang="de-DE" smtClean="0"/>
              <a:t>06.06.2025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586932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BC70063-8D8A-45EB-93D8-AEA39D95CCE0}" type="datetimeFigureOut">
              <a:rPr lang="de-DE" smtClean="0"/>
              <a:t>06.06.2025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62D746-7622-429C-B0A7-7A0C5DA403A9}" type="slidenum">
              <a:rPr lang="de-DE" smtClean="0"/>
              <a:t>‹Nr.›</a:t>
            </a:fld>
            <a:endParaRPr lang="de-DE"/>
          </a:p>
        </p:txBody>
      </p:sp>
    </p:spTree>
    <p:extLst>
      <p:ext uri="{BB962C8B-B14F-4D97-AF65-F5344CB8AC3E}">
        <p14:creationId xmlns:p14="http://schemas.microsoft.com/office/powerpoint/2010/main" val="277963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70063-8D8A-45EB-93D8-AEA39D95CCE0}" type="datetimeFigureOut">
              <a:rPr lang="de-DE" smtClean="0"/>
              <a:t>06.06.2025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2D746-7622-429C-B0A7-7A0C5DA403A9}" type="slidenum">
              <a:rPr lang="de-DE" smtClean="0"/>
              <a:t>‹Nr.›</a:t>
            </a:fld>
            <a:endParaRPr lang="de-DE"/>
          </a:p>
        </p:txBody>
      </p:sp>
    </p:spTree>
    <p:extLst>
      <p:ext uri="{BB962C8B-B14F-4D97-AF65-F5344CB8AC3E}">
        <p14:creationId xmlns:p14="http://schemas.microsoft.com/office/powerpoint/2010/main" val="3141158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479F20-A97A-4E09-81DB-FCFF091ED612}"/>
              </a:ext>
            </a:extLst>
          </p:cNvPr>
          <p:cNvSpPr>
            <a:spLocks noGrp="1"/>
          </p:cNvSpPr>
          <p:nvPr>
            <p:ph type="ctrTitle"/>
          </p:nvPr>
        </p:nvSpPr>
        <p:spPr/>
        <p:txBody>
          <a:bodyPr/>
          <a:lstStyle/>
          <a:p>
            <a:r>
              <a:rPr lang="de-DE" dirty="0"/>
              <a:t>0. Elternabend 04.06.2025</a:t>
            </a:r>
          </a:p>
        </p:txBody>
      </p:sp>
      <p:sp>
        <p:nvSpPr>
          <p:cNvPr id="3" name="Untertitel 2">
            <a:extLst>
              <a:ext uri="{FF2B5EF4-FFF2-40B4-BE49-F238E27FC236}">
                <a16:creationId xmlns:a16="http://schemas.microsoft.com/office/drawing/2014/main" id="{4D66F7AF-A79F-4F0B-90D5-9EE6104DB60C}"/>
              </a:ext>
            </a:extLst>
          </p:cNvPr>
          <p:cNvSpPr>
            <a:spLocks noGrp="1"/>
          </p:cNvSpPr>
          <p:nvPr>
            <p:ph type="subTitle" idx="1"/>
          </p:nvPr>
        </p:nvSpPr>
        <p:spPr/>
        <p:txBody>
          <a:bodyPr/>
          <a:lstStyle/>
          <a:p>
            <a:r>
              <a:rPr lang="de-DE" dirty="0"/>
              <a:t>Präsentation zur Einführung in die Grundschule</a:t>
            </a:r>
          </a:p>
        </p:txBody>
      </p:sp>
    </p:spTree>
    <p:extLst>
      <p:ext uri="{BB962C8B-B14F-4D97-AF65-F5344CB8AC3E}">
        <p14:creationId xmlns:p14="http://schemas.microsoft.com/office/powerpoint/2010/main" val="1217509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323528" y="260648"/>
            <a:ext cx="8352928" cy="6463308"/>
          </a:xfrm>
          <a:prstGeom prst="rect">
            <a:avLst/>
          </a:prstGeom>
        </p:spPr>
        <p:txBody>
          <a:bodyPr wrap="square">
            <a:spAutoFit/>
          </a:bodyPr>
          <a:lstStyle/>
          <a:p>
            <a:pPr hangingPunct="0"/>
            <a:r>
              <a:rPr lang="de-DE" b="1" u="sng" dirty="0"/>
              <a:t>Förderverein der Langebrücker Schulen e.V.</a:t>
            </a:r>
            <a:endParaRPr lang="de-DE" dirty="0"/>
          </a:p>
          <a:p>
            <a:pPr hangingPunct="0"/>
            <a:r>
              <a:rPr lang="de-DE" dirty="0"/>
              <a:t> </a:t>
            </a:r>
          </a:p>
          <a:p>
            <a:pPr hangingPunct="0"/>
            <a:r>
              <a:rPr lang="de-DE" dirty="0"/>
              <a:t>Der Förderverein der Langebrücker Schulen e.V. </a:t>
            </a:r>
          </a:p>
          <a:p>
            <a:pPr hangingPunct="0"/>
            <a:r>
              <a:rPr lang="de-DE" dirty="0"/>
              <a:t>unterstützt seit Jahren mit Sach- und Geldleistungen die </a:t>
            </a:r>
          </a:p>
          <a:p>
            <a:pPr hangingPunct="0"/>
            <a:r>
              <a:rPr lang="de-DE" dirty="0"/>
              <a:t>Aktivitäten der Schule. </a:t>
            </a:r>
          </a:p>
          <a:p>
            <a:pPr hangingPunct="0"/>
            <a:endParaRPr lang="de-DE" dirty="0"/>
          </a:p>
          <a:p>
            <a:pPr hangingPunct="0"/>
            <a:r>
              <a:rPr lang="de-DE" dirty="0"/>
              <a:t>Zirkusprojekt,</a:t>
            </a:r>
          </a:p>
          <a:p>
            <a:pPr hangingPunct="0"/>
            <a:r>
              <a:rPr lang="de-DE" dirty="0"/>
              <a:t>Schuleingang</a:t>
            </a:r>
          </a:p>
          <a:p>
            <a:pPr hangingPunct="0"/>
            <a:r>
              <a:rPr lang="de-DE" dirty="0"/>
              <a:t>Möbel</a:t>
            </a:r>
          </a:p>
          <a:p>
            <a:pPr hangingPunct="0"/>
            <a:r>
              <a:rPr lang="de-DE" dirty="0"/>
              <a:t>Aktivitäten</a:t>
            </a:r>
          </a:p>
          <a:p>
            <a:pPr hangingPunct="0"/>
            <a:r>
              <a:rPr lang="de-DE" dirty="0"/>
              <a:t>Feste/ Weihnachtsmarkt…… </a:t>
            </a:r>
          </a:p>
          <a:p>
            <a:pPr hangingPunct="0"/>
            <a:r>
              <a:rPr lang="de-DE" dirty="0"/>
              <a:t> </a:t>
            </a:r>
          </a:p>
          <a:p>
            <a:pPr hangingPunct="0"/>
            <a:r>
              <a:rPr lang="de-DE" dirty="0"/>
              <a:t>Es soll zur Tradition werden, dass alle Eltern </a:t>
            </a:r>
          </a:p>
          <a:p>
            <a:pPr hangingPunct="0"/>
            <a:r>
              <a:rPr lang="de-DE" b="1" dirty="0"/>
              <a:t>für die Zeit des Grundschulbesuchs</a:t>
            </a:r>
            <a:r>
              <a:rPr lang="de-DE" dirty="0"/>
              <a:t> ihrer Kinder</a:t>
            </a:r>
          </a:p>
          <a:p>
            <a:pPr hangingPunct="0"/>
            <a:r>
              <a:rPr lang="de-DE" dirty="0"/>
              <a:t>Mitglied im Förderverein werden. Wir wollen für </a:t>
            </a:r>
          </a:p>
          <a:p>
            <a:pPr hangingPunct="0"/>
            <a:r>
              <a:rPr lang="de-DE" dirty="0"/>
              <a:t>die Zukunft unserer Kinder in Langebrück etwas</a:t>
            </a:r>
          </a:p>
          <a:p>
            <a:pPr hangingPunct="0"/>
            <a:r>
              <a:rPr lang="de-DE" dirty="0"/>
              <a:t>bewegen; helfen Sie uns dabei. Der Mitgliedsbeitrag </a:t>
            </a:r>
          </a:p>
          <a:p>
            <a:pPr hangingPunct="0"/>
            <a:r>
              <a:rPr lang="de-DE" dirty="0"/>
              <a:t>beträgt 12,00€ im Jahr.</a:t>
            </a:r>
          </a:p>
          <a:p>
            <a:pPr hangingPunct="0"/>
            <a:endParaRPr lang="de-DE" dirty="0"/>
          </a:p>
          <a:p>
            <a:pPr hangingPunct="0"/>
            <a:r>
              <a:rPr lang="de-DE" dirty="0"/>
              <a:t>Mitglieder des Vorstandes werden gesucht!!!</a:t>
            </a:r>
          </a:p>
          <a:p>
            <a:pPr hangingPunct="0"/>
            <a:endParaRPr lang="de-DE" dirty="0"/>
          </a:p>
          <a:p>
            <a:pPr hangingPunct="0"/>
            <a:r>
              <a:rPr lang="de-DE" b="1" dirty="0"/>
              <a:t> </a:t>
            </a:r>
            <a:endParaRPr lang="de-DE" b="1" u="sng" dirty="0"/>
          </a:p>
          <a:p>
            <a:pPr hangingPunct="0"/>
            <a:r>
              <a:rPr lang="de-DE" dirty="0"/>
              <a:t>			 </a:t>
            </a:r>
          </a:p>
        </p:txBody>
      </p:sp>
      <p:pic>
        <p:nvPicPr>
          <p:cNvPr id="2" name="Grafik 1">
            <a:extLst>
              <a:ext uri="{FF2B5EF4-FFF2-40B4-BE49-F238E27FC236}">
                <a16:creationId xmlns:a16="http://schemas.microsoft.com/office/drawing/2014/main" id="{EA7913DD-2DA5-4B18-8BD5-DCA7CB4B3857}"/>
              </a:ext>
            </a:extLst>
          </p:cNvPr>
          <p:cNvPicPr>
            <a:picLocks noChangeAspect="1"/>
          </p:cNvPicPr>
          <p:nvPr/>
        </p:nvPicPr>
        <p:blipFill>
          <a:blip r:embed="rId2"/>
          <a:stretch>
            <a:fillRect/>
          </a:stretch>
        </p:blipFill>
        <p:spPr>
          <a:xfrm>
            <a:off x="5707383" y="332656"/>
            <a:ext cx="3000794" cy="5992061"/>
          </a:xfrm>
          <a:prstGeom prst="rect">
            <a:avLst/>
          </a:prstGeom>
        </p:spPr>
      </p:pic>
    </p:spTree>
    <p:extLst>
      <p:ext uri="{BB962C8B-B14F-4D97-AF65-F5344CB8AC3E}">
        <p14:creationId xmlns:p14="http://schemas.microsoft.com/office/powerpoint/2010/main" val="92420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755576" y="1052736"/>
            <a:ext cx="7200800" cy="4555093"/>
          </a:xfrm>
          <a:prstGeom prst="rect">
            <a:avLst/>
          </a:prstGeom>
        </p:spPr>
        <p:txBody>
          <a:bodyPr wrap="square">
            <a:spAutoFit/>
          </a:bodyPr>
          <a:lstStyle/>
          <a:p>
            <a:pPr algn="ctr"/>
            <a:r>
              <a:rPr lang="de-DE" sz="2800" b="1" u="sng" dirty="0"/>
              <a:t>Einschulung auf dem Schulgelände neue Turnhalle</a:t>
            </a:r>
          </a:p>
          <a:p>
            <a:endParaRPr lang="de-DE" u="sng" dirty="0"/>
          </a:p>
          <a:p>
            <a:r>
              <a:rPr lang="de-DE" dirty="0"/>
              <a:t>09.August 2025     1a = 9.30Uhr   	1b  = 10.30 Uhr </a:t>
            </a:r>
          </a:p>
          <a:p>
            <a:endParaRPr lang="de-DE" dirty="0"/>
          </a:p>
          <a:p>
            <a:r>
              <a:rPr lang="de-DE" dirty="0"/>
              <a:t>Anzahl der Gäste:	Eltern plus Geschwister + ??? 	</a:t>
            </a:r>
          </a:p>
          <a:p>
            <a:endParaRPr lang="de-DE" dirty="0"/>
          </a:p>
          <a:p>
            <a:endParaRPr lang="de-DE" dirty="0"/>
          </a:p>
          <a:p>
            <a:r>
              <a:rPr lang="de-DE" dirty="0"/>
              <a:t>Zuckertütenabgabe am Freitag 08.August.2025 </a:t>
            </a:r>
          </a:p>
          <a:p>
            <a:r>
              <a:rPr lang="de-DE" dirty="0"/>
              <a:t>8:00 – 9:00   oder 18:00 – 19:00 </a:t>
            </a:r>
          </a:p>
          <a:p>
            <a:r>
              <a:rPr lang="de-DE" dirty="0"/>
              <a:t>mit Angebe des Namen und der Klasse</a:t>
            </a:r>
          </a:p>
          <a:p>
            <a:endParaRPr lang="de-DE" dirty="0"/>
          </a:p>
          <a:p>
            <a:endParaRPr lang="de-DE" dirty="0"/>
          </a:p>
          <a:p>
            <a:endParaRPr lang="de-DE" dirty="0"/>
          </a:p>
          <a:p>
            <a:endParaRPr lang="de-DE" dirty="0"/>
          </a:p>
        </p:txBody>
      </p:sp>
      <p:pic>
        <p:nvPicPr>
          <p:cNvPr id="7171" name="Picture 3" descr="C:\Users\Schulleiter\AppData\Local\Microsoft\Windows\Temporary Internet Files\Content.IE5\L5H0L850\1391426524-80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3501008"/>
            <a:ext cx="2418581" cy="1813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138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http://www.eduhi.at/go/loading.php?artikel_id=112979&amp;id=2996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04663"/>
            <a:ext cx="5629275" cy="581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380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274638"/>
            <a:ext cx="8229600" cy="1143000"/>
          </a:xfrm>
          <a:noFill/>
          <a:ln w="12700">
            <a:solidFill>
              <a:schemeClr val="tx1"/>
            </a:solidFill>
            <a:miter lim="800000"/>
            <a:headEnd/>
            <a:tailEnd/>
          </a:ln>
          <a:extLst>
            <a:ext uri="{909E8E84-426E-40DD-AFC4-6F175D3DCCD1}">
              <a14:hiddenFill xmlns:a14="http://schemas.microsoft.com/office/drawing/2010/main">
                <a:solidFill>
                  <a:schemeClr val="tx1"/>
                </a:solidFill>
              </a14:hiddenFill>
            </a:ext>
          </a:extLst>
        </p:spPr>
        <p:txBody>
          <a:bodyPr/>
          <a:lstStyle/>
          <a:p>
            <a:pPr algn="l"/>
            <a:r>
              <a:rPr lang="de-DE" altLang="de-DE" sz="2800" b="1" i="1" dirty="0">
                <a:ln w="9525">
                  <a:solidFill>
                    <a:schemeClr val="bg1"/>
                  </a:solidFill>
                  <a:prstDash val="solid"/>
                </a:ln>
                <a:solidFill>
                  <a:schemeClr val="accent6">
                    <a:lumMod val="75000"/>
                  </a:schemeClr>
                </a:solidFill>
                <a:effectLst>
                  <a:outerShdw blurRad="12700" dist="38100" dir="2700000" algn="tl" rotWithShape="0">
                    <a:schemeClr val="bg1">
                      <a:lumMod val="50000"/>
                    </a:schemeClr>
                  </a:outerShdw>
                </a:effectLst>
              </a:rPr>
              <a:t>Grundlage:	Bildungs- und Erziehungsauftrag laut 			Sächsischem Schulgesetz</a:t>
            </a:r>
          </a:p>
        </p:txBody>
      </p:sp>
      <p:sp>
        <p:nvSpPr>
          <p:cNvPr id="10" name="Rechteck 9"/>
          <p:cNvSpPr/>
          <p:nvPr/>
        </p:nvSpPr>
        <p:spPr>
          <a:xfrm>
            <a:off x="323528" y="1916832"/>
            <a:ext cx="8568952" cy="4401205"/>
          </a:xfrm>
          <a:prstGeom prst="rect">
            <a:avLst/>
          </a:prstGeom>
        </p:spPr>
        <p:txBody>
          <a:bodyPr wrap="square">
            <a:spAutoFit/>
          </a:bodyPr>
          <a:lstStyle/>
          <a:p>
            <a:r>
              <a:rPr lang="de-DE" sz="2000" dirty="0"/>
              <a:t>Die Schule hat den Auftrag Bildung zu vermitteln, die zur Entfaltung der Persönlichkeit in der Gemeinschaft beiträgt. </a:t>
            </a:r>
          </a:p>
          <a:p>
            <a:endParaRPr lang="de-DE" sz="2000" dirty="0"/>
          </a:p>
          <a:p>
            <a:r>
              <a:rPr lang="de-DE" sz="2000" dirty="0"/>
              <a:t>Diesen Auftrag erfüllt die </a:t>
            </a:r>
            <a:r>
              <a:rPr lang="de-DE" sz="2000" b="1" dirty="0"/>
              <a:t>Grundschule</a:t>
            </a:r>
            <a:r>
              <a:rPr lang="de-DE" sz="2000" dirty="0"/>
              <a:t>, indem sie in einem für alle Kinder gemeinsamen Bildungsgang </a:t>
            </a:r>
            <a:r>
              <a:rPr lang="de-DE" sz="2000" b="1" dirty="0"/>
              <a:t>grundlegendes Wissen vermittelt, Methoden-, Lern- und Sozialkompetenz </a:t>
            </a:r>
            <a:r>
              <a:rPr lang="de-DE" sz="2000" dirty="0"/>
              <a:t>entwickelt sowie </a:t>
            </a:r>
            <a:r>
              <a:rPr lang="de-DE" sz="2000" b="1" dirty="0"/>
              <a:t>auf Werte orientiert</a:t>
            </a:r>
            <a:r>
              <a:rPr lang="de-DE" sz="2000" dirty="0"/>
              <a:t>. In einer Atmosphäre des Zutrauens und der gegenseitigen Achtung sollen selbstständiges Denken, Lernen und Arbeiten entwickelt sowie Freude am Lernen erhalten und geweckt werden. </a:t>
            </a:r>
          </a:p>
          <a:p>
            <a:endParaRPr lang="de-DE" sz="2000" dirty="0"/>
          </a:p>
          <a:p>
            <a:r>
              <a:rPr lang="de-DE" sz="2000" b="1" dirty="0"/>
              <a:t>Grundschule</a:t>
            </a:r>
            <a:r>
              <a:rPr lang="de-DE" sz="2000" dirty="0"/>
              <a:t> schafft damit Voraussetzungen für den Übergang zu weiter-führenden Bildungsgängen.</a:t>
            </a:r>
          </a:p>
          <a:p>
            <a:endParaRPr lang="de-DE" sz="2000" dirty="0"/>
          </a:p>
          <a:p>
            <a:r>
              <a:rPr lang="de-DE" sz="2000" dirty="0"/>
              <a:t>Die </a:t>
            </a:r>
            <a:r>
              <a:rPr lang="de-DE" sz="2000" b="1" dirty="0"/>
              <a:t>Grundschule </a:t>
            </a:r>
            <a:r>
              <a:rPr lang="de-DE" sz="2000" dirty="0"/>
              <a:t>knüpft an die vorschulischen Erfahrungen der Kinder an. </a:t>
            </a:r>
          </a:p>
        </p:txBody>
      </p:sp>
    </p:spTree>
    <p:extLst>
      <p:ext uri="{BB962C8B-B14F-4D97-AF65-F5344CB8AC3E}">
        <p14:creationId xmlns:p14="http://schemas.microsoft.com/office/powerpoint/2010/main" val="156679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16013" y="296863"/>
            <a:ext cx="6480175" cy="341312"/>
          </a:xfrm>
          <a:prstGeom prst="rect">
            <a:avLst/>
          </a:prstGeom>
          <a:ln>
            <a:solidFill>
              <a:schemeClr val="bg1"/>
            </a:solidFill>
          </a:ln>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2000" b="1" u="sng">
                <a:solidFill>
                  <a:srgbClr val="FF6600"/>
                </a:solidFill>
                <a:effectLst>
                  <a:outerShdw blurRad="38100" dist="38100" dir="2700000" algn="tl">
                    <a:srgbClr val="000000"/>
                  </a:outerShdw>
                </a:effectLst>
              </a:rPr>
              <a:t>Flexibilität des Unterrichts</a:t>
            </a:r>
            <a:endParaRPr lang="de-DE" sz="2000" b="1" u="sng" dirty="0">
              <a:solidFill>
                <a:srgbClr val="FF6600"/>
              </a:solidFill>
              <a:effectLst>
                <a:outerShdw blurRad="38100" dist="38100" dir="2700000" algn="tl">
                  <a:srgbClr val="000000"/>
                </a:outerShdw>
              </a:effectLst>
            </a:endParaRPr>
          </a:p>
        </p:txBody>
      </p:sp>
      <p:sp>
        <p:nvSpPr>
          <p:cNvPr id="3" name="Rectangle 3"/>
          <p:cNvSpPr txBox="1">
            <a:spLocks noChangeArrowheads="1"/>
          </p:cNvSpPr>
          <p:nvPr/>
        </p:nvSpPr>
        <p:spPr>
          <a:xfrm>
            <a:off x="2928926" y="1285860"/>
            <a:ext cx="3214710" cy="1365252"/>
          </a:xfrm>
          <a:prstGeom prst="rect">
            <a:avLst/>
          </a:prstGeom>
          <a:noFill/>
          <a:ln w="38100" cmpd="dbl">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2400" b="1" u="sng" dirty="0"/>
              <a:t>verschiedene Unterrichtsformen</a:t>
            </a:r>
          </a:p>
          <a:p>
            <a:r>
              <a:rPr lang="de-DE" sz="1600" b="1" dirty="0"/>
              <a:t>Im 45-min -Rhythmus</a:t>
            </a:r>
          </a:p>
        </p:txBody>
      </p:sp>
      <p:sp>
        <p:nvSpPr>
          <p:cNvPr id="4" name="Oval 5"/>
          <p:cNvSpPr>
            <a:spLocks noChangeArrowheads="1"/>
          </p:cNvSpPr>
          <p:nvPr/>
        </p:nvSpPr>
        <p:spPr bwMode="auto">
          <a:xfrm>
            <a:off x="6156325" y="3933825"/>
            <a:ext cx="2663825" cy="936625"/>
          </a:xfrm>
          <a:prstGeom prst="ellipse">
            <a:avLst/>
          </a:prstGeom>
          <a:solidFill>
            <a:srgbClr val="808000"/>
          </a:solidFill>
          <a:ln w="9525" algn="ctr">
            <a:solidFill>
              <a:schemeClr val="tx1"/>
            </a:solidFill>
            <a:round/>
            <a:headEnd/>
            <a:tailEnd/>
          </a:ln>
          <a:effectLst/>
        </p:spPr>
        <p:txBody>
          <a:bodyPr wrap="none" anchor="ctr"/>
          <a:lstStyle/>
          <a:p>
            <a:pPr algn="ctr"/>
            <a:r>
              <a:rPr lang="de-DE" u="none" dirty="0"/>
              <a:t>handlungsorientierter </a:t>
            </a:r>
          </a:p>
          <a:p>
            <a:pPr algn="ctr"/>
            <a:r>
              <a:rPr lang="de-DE" u="none" dirty="0"/>
              <a:t>Unterricht</a:t>
            </a:r>
          </a:p>
        </p:txBody>
      </p:sp>
      <p:sp>
        <p:nvSpPr>
          <p:cNvPr id="5" name="Oval 6"/>
          <p:cNvSpPr>
            <a:spLocks noChangeArrowheads="1"/>
          </p:cNvSpPr>
          <p:nvPr/>
        </p:nvSpPr>
        <p:spPr bwMode="auto">
          <a:xfrm>
            <a:off x="395288" y="2852738"/>
            <a:ext cx="1798637" cy="936625"/>
          </a:xfrm>
          <a:prstGeom prst="ellipse">
            <a:avLst/>
          </a:prstGeom>
          <a:solidFill>
            <a:srgbClr val="00FF00"/>
          </a:solidFill>
          <a:ln w="9525" algn="ctr">
            <a:solidFill>
              <a:schemeClr val="tx1"/>
            </a:solidFill>
            <a:round/>
            <a:headEnd/>
            <a:tailEnd/>
          </a:ln>
          <a:effectLst/>
        </p:spPr>
        <p:txBody>
          <a:bodyPr wrap="none" anchor="ctr"/>
          <a:lstStyle/>
          <a:p>
            <a:pPr algn="ctr"/>
            <a:r>
              <a:rPr lang="de-DE" u="none" dirty="0"/>
              <a:t>Frontalunterricht</a:t>
            </a:r>
          </a:p>
        </p:txBody>
      </p:sp>
      <p:sp>
        <p:nvSpPr>
          <p:cNvPr id="6" name="Oval 7"/>
          <p:cNvSpPr>
            <a:spLocks noChangeArrowheads="1"/>
          </p:cNvSpPr>
          <p:nvPr/>
        </p:nvSpPr>
        <p:spPr bwMode="auto">
          <a:xfrm>
            <a:off x="179388" y="3933825"/>
            <a:ext cx="2232025" cy="935038"/>
          </a:xfrm>
          <a:prstGeom prst="ellipse">
            <a:avLst/>
          </a:prstGeom>
          <a:solidFill>
            <a:srgbClr val="FFFF00"/>
          </a:solidFill>
          <a:ln w="9525" algn="ctr">
            <a:solidFill>
              <a:schemeClr val="tx1"/>
            </a:solidFill>
            <a:round/>
            <a:headEnd/>
            <a:tailEnd/>
          </a:ln>
          <a:effectLst/>
        </p:spPr>
        <p:txBody>
          <a:bodyPr wrap="none" anchor="ctr"/>
          <a:lstStyle/>
          <a:p>
            <a:pPr algn="ctr"/>
            <a:r>
              <a:rPr lang="de-DE" u="none"/>
              <a:t>Lernen an</a:t>
            </a:r>
          </a:p>
          <a:p>
            <a:pPr algn="ctr"/>
            <a:r>
              <a:rPr lang="de-DE" u="none"/>
              <a:t> außerschulischen</a:t>
            </a:r>
          </a:p>
          <a:p>
            <a:pPr algn="ctr"/>
            <a:r>
              <a:rPr lang="de-DE" u="none"/>
              <a:t>Orten </a:t>
            </a:r>
          </a:p>
        </p:txBody>
      </p:sp>
      <p:sp>
        <p:nvSpPr>
          <p:cNvPr id="7" name="Oval 8"/>
          <p:cNvSpPr>
            <a:spLocks noChangeArrowheads="1"/>
          </p:cNvSpPr>
          <p:nvPr/>
        </p:nvSpPr>
        <p:spPr bwMode="auto">
          <a:xfrm>
            <a:off x="6588125" y="2997200"/>
            <a:ext cx="1943100" cy="792163"/>
          </a:xfrm>
          <a:prstGeom prst="ellipse">
            <a:avLst/>
          </a:prstGeom>
          <a:solidFill>
            <a:srgbClr val="FF00FF"/>
          </a:solidFill>
          <a:ln w="9525" algn="ctr">
            <a:solidFill>
              <a:schemeClr val="tx1"/>
            </a:solidFill>
            <a:round/>
            <a:headEnd/>
            <a:tailEnd/>
          </a:ln>
          <a:effectLst/>
        </p:spPr>
        <p:txBody>
          <a:bodyPr wrap="none" anchor="ctr"/>
          <a:lstStyle/>
          <a:p>
            <a:pPr algn="ctr"/>
            <a:r>
              <a:rPr lang="de-DE" u="none"/>
              <a:t>Projektunterricht</a:t>
            </a:r>
          </a:p>
        </p:txBody>
      </p:sp>
      <p:sp>
        <p:nvSpPr>
          <p:cNvPr id="8" name="Oval 9"/>
          <p:cNvSpPr>
            <a:spLocks noChangeArrowheads="1"/>
          </p:cNvSpPr>
          <p:nvPr/>
        </p:nvSpPr>
        <p:spPr bwMode="auto">
          <a:xfrm>
            <a:off x="6786578" y="857232"/>
            <a:ext cx="1871663" cy="738187"/>
          </a:xfrm>
          <a:prstGeom prst="ellipse">
            <a:avLst/>
          </a:prstGeom>
          <a:solidFill>
            <a:srgbClr val="00CCFF"/>
          </a:solidFill>
          <a:ln w="9525" algn="ctr">
            <a:solidFill>
              <a:schemeClr val="tx1"/>
            </a:solidFill>
            <a:round/>
            <a:headEnd/>
            <a:tailEnd/>
          </a:ln>
          <a:effectLst/>
        </p:spPr>
        <p:txBody>
          <a:bodyPr wrap="none" anchor="ctr"/>
          <a:lstStyle/>
          <a:p>
            <a:pPr algn="ctr"/>
            <a:r>
              <a:rPr lang="de-DE" u="none" dirty="0"/>
              <a:t>Tages- oder</a:t>
            </a:r>
          </a:p>
          <a:p>
            <a:pPr algn="ctr"/>
            <a:r>
              <a:rPr lang="de-DE" u="none" dirty="0"/>
              <a:t>Wochenplan</a:t>
            </a:r>
          </a:p>
        </p:txBody>
      </p:sp>
      <p:sp>
        <p:nvSpPr>
          <p:cNvPr id="9" name="Oval 10"/>
          <p:cNvSpPr>
            <a:spLocks noChangeArrowheads="1"/>
          </p:cNvSpPr>
          <p:nvPr/>
        </p:nvSpPr>
        <p:spPr bwMode="auto">
          <a:xfrm>
            <a:off x="642910" y="857232"/>
            <a:ext cx="1584325" cy="684213"/>
          </a:xfrm>
          <a:prstGeom prst="ellipse">
            <a:avLst/>
          </a:prstGeom>
          <a:solidFill>
            <a:srgbClr val="FF6600"/>
          </a:solidFill>
          <a:ln w="9525" algn="ctr">
            <a:solidFill>
              <a:schemeClr val="tx1"/>
            </a:solidFill>
            <a:round/>
            <a:headEnd/>
            <a:tailEnd/>
          </a:ln>
          <a:effectLst/>
        </p:spPr>
        <p:txBody>
          <a:bodyPr wrap="none" anchor="ctr"/>
          <a:lstStyle/>
          <a:p>
            <a:pPr algn="ctr"/>
            <a:r>
              <a:rPr lang="de-DE" u="none" dirty="0"/>
              <a:t>Freie Arbeit</a:t>
            </a:r>
          </a:p>
        </p:txBody>
      </p:sp>
      <p:sp>
        <p:nvSpPr>
          <p:cNvPr id="10" name="Oval 11"/>
          <p:cNvSpPr>
            <a:spLocks noChangeArrowheads="1"/>
          </p:cNvSpPr>
          <p:nvPr/>
        </p:nvSpPr>
        <p:spPr bwMode="auto">
          <a:xfrm>
            <a:off x="6948488" y="2060575"/>
            <a:ext cx="1728787" cy="665163"/>
          </a:xfrm>
          <a:prstGeom prst="ellipse">
            <a:avLst/>
          </a:prstGeom>
          <a:solidFill>
            <a:srgbClr val="FFCC00"/>
          </a:solidFill>
          <a:ln w="9525" algn="ctr">
            <a:solidFill>
              <a:schemeClr val="tx1"/>
            </a:solidFill>
            <a:round/>
            <a:headEnd/>
            <a:tailEnd/>
          </a:ln>
          <a:effectLst/>
        </p:spPr>
        <p:txBody>
          <a:bodyPr wrap="none" anchor="ctr"/>
          <a:lstStyle/>
          <a:p>
            <a:pPr algn="ctr"/>
            <a:r>
              <a:rPr lang="de-DE" u="none"/>
              <a:t>Stationslernen</a:t>
            </a:r>
          </a:p>
        </p:txBody>
      </p:sp>
      <p:sp>
        <p:nvSpPr>
          <p:cNvPr id="11" name="Oval 12"/>
          <p:cNvSpPr>
            <a:spLocks noChangeArrowheads="1"/>
          </p:cNvSpPr>
          <p:nvPr/>
        </p:nvSpPr>
        <p:spPr bwMode="auto">
          <a:xfrm>
            <a:off x="2500298" y="3143248"/>
            <a:ext cx="3816350" cy="1081087"/>
          </a:xfrm>
          <a:prstGeom prst="ellipse">
            <a:avLst/>
          </a:prstGeom>
          <a:solidFill>
            <a:srgbClr val="CC99FF"/>
          </a:solidFill>
          <a:ln w="9525" algn="ctr">
            <a:solidFill>
              <a:schemeClr val="tx1"/>
            </a:solidFill>
            <a:round/>
            <a:headEnd/>
            <a:tailEnd/>
          </a:ln>
          <a:effectLst/>
        </p:spPr>
        <p:txBody>
          <a:bodyPr wrap="none" anchor="ctr"/>
          <a:lstStyle/>
          <a:p>
            <a:pPr algn="ctr"/>
            <a:r>
              <a:rPr lang="de-DE" u="none" dirty="0"/>
              <a:t>fachübergreifender Unterricht</a:t>
            </a:r>
          </a:p>
          <a:p>
            <a:pPr algn="ctr"/>
            <a:r>
              <a:rPr lang="de-DE" u="none" dirty="0"/>
              <a:t>fächerverbindender Unterricht</a:t>
            </a:r>
          </a:p>
        </p:txBody>
      </p:sp>
      <p:sp>
        <p:nvSpPr>
          <p:cNvPr id="12" name="Text Box 14"/>
          <p:cNvSpPr txBox="1">
            <a:spLocks noChangeArrowheads="1"/>
          </p:cNvSpPr>
          <p:nvPr/>
        </p:nvSpPr>
        <p:spPr bwMode="auto">
          <a:xfrm>
            <a:off x="2484438" y="4724400"/>
            <a:ext cx="3959225" cy="433388"/>
          </a:xfrm>
          <a:prstGeom prst="rect">
            <a:avLst/>
          </a:prstGeom>
          <a:noFill/>
          <a:ln w="9525" algn="ctr">
            <a:solidFill>
              <a:schemeClr val="tx1"/>
            </a:solidFill>
            <a:miter lim="800000"/>
            <a:headEnd/>
            <a:tailEnd/>
          </a:ln>
          <a:effectLst/>
        </p:spPr>
        <p:txBody>
          <a:bodyPr/>
          <a:lstStyle/>
          <a:p>
            <a:pPr algn="ctr">
              <a:spcBef>
                <a:spcPct val="50000"/>
              </a:spcBef>
            </a:pPr>
            <a:r>
              <a:rPr lang="de-DE" u="none"/>
              <a:t>inhaltliche Differenzierung</a:t>
            </a:r>
          </a:p>
        </p:txBody>
      </p:sp>
      <p:sp>
        <p:nvSpPr>
          <p:cNvPr id="13" name="Text Box 16"/>
          <p:cNvSpPr txBox="1">
            <a:spLocks noChangeArrowheads="1"/>
          </p:cNvSpPr>
          <p:nvPr/>
        </p:nvSpPr>
        <p:spPr bwMode="auto">
          <a:xfrm>
            <a:off x="827088" y="5589588"/>
            <a:ext cx="6145212" cy="274637"/>
          </a:xfrm>
          <a:prstGeom prst="rect">
            <a:avLst/>
          </a:prstGeom>
          <a:noFill/>
          <a:ln w="9525" algn="ctr">
            <a:noFill/>
            <a:miter lim="800000"/>
            <a:headEnd/>
            <a:tailEnd/>
          </a:ln>
          <a:effectLst/>
        </p:spPr>
        <p:txBody>
          <a:bodyPr>
            <a:spAutoFit/>
          </a:bodyPr>
          <a:lstStyle/>
          <a:p>
            <a:pPr algn="ctr">
              <a:spcBef>
                <a:spcPct val="50000"/>
              </a:spcBef>
            </a:pPr>
            <a:endParaRPr lang="de-DE" u="none"/>
          </a:p>
        </p:txBody>
      </p:sp>
      <p:sp>
        <p:nvSpPr>
          <p:cNvPr id="14" name="Text Box 17"/>
          <p:cNvSpPr txBox="1">
            <a:spLocks noChangeArrowheads="1"/>
          </p:cNvSpPr>
          <p:nvPr/>
        </p:nvSpPr>
        <p:spPr bwMode="auto">
          <a:xfrm>
            <a:off x="2484438" y="5300663"/>
            <a:ext cx="3959225" cy="360362"/>
          </a:xfrm>
          <a:prstGeom prst="rect">
            <a:avLst/>
          </a:prstGeom>
          <a:noFill/>
          <a:ln w="9525" algn="ctr">
            <a:solidFill>
              <a:schemeClr val="tx1"/>
            </a:solidFill>
            <a:miter lim="800000"/>
            <a:headEnd/>
            <a:tailEnd/>
          </a:ln>
          <a:effectLst/>
        </p:spPr>
        <p:txBody>
          <a:bodyPr/>
          <a:lstStyle/>
          <a:p>
            <a:pPr algn="ctr">
              <a:spcBef>
                <a:spcPct val="50000"/>
              </a:spcBef>
            </a:pPr>
            <a:r>
              <a:rPr lang="de-DE" u="none"/>
              <a:t>individuelle Förderung / Forderung</a:t>
            </a:r>
          </a:p>
        </p:txBody>
      </p:sp>
      <p:sp>
        <p:nvSpPr>
          <p:cNvPr id="15" name="Text Box 18"/>
          <p:cNvSpPr txBox="1">
            <a:spLocks noChangeArrowheads="1"/>
          </p:cNvSpPr>
          <p:nvPr/>
        </p:nvSpPr>
        <p:spPr bwMode="auto">
          <a:xfrm>
            <a:off x="2484438" y="5805488"/>
            <a:ext cx="3959225" cy="360362"/>
          </a:xfrm>
          <a:prstGeom prst="rect">
            <a:avLst/>
          </a:prstGeom>
          <a:noFill/>
          <a:ln w="9525" algn="ctr">
            <a:solidFill>
              <a:schemeClr val="tx1"/>
            </a:solidFill>
            <a:miter lim="800000"/>
            <a:headEnd/>
            <a:tailEnd/>
          </a:ln>
          <a:effectLst/>
        </p:spPr>
        <p:txBody>
          <a:bodyPr/>
          <a:lstStyle/>
          <a:p>
            <a:pPr algn="ctr">
              <a:spcBef>
                <a:spcPct val="50000"/>
              </a:spcBef>
            </a:pPr>
            <a:r>
              <a:rPr lang="de-DE" u="none"/>
              <a:t>feste Arbeitstechniken</a:t>
            </a:r>
          </a:p>
        </p:txBody>
      </p:sp>
      <p:sp>
        <p:nvSpPr>
          <p:cNvPr id="16" name="Text Box 19"/>
          <p:cNvSpPr txBox="1">
            <a:spLocks noChangeArrowheads="1"/>
          </p:cNvSpPr>
          <p:nvPr/>
        </p:nvSpPr>
        <p:spPr bwMode="auto">
          <a:xfrm>
            <a:off x="2484438" y="6308725"/>
            <a:ext cx="3959225" cy="360363"/>
          </a:xfrm>
          <a:prstGeom prst="rect">
            <a:avLst/>
          </a:prstGeom>
          <a:noFill/>
          <a:ln w="9525" algn="ctr">
            <a:solidFill>
              <a:schemeClr val="tx1"/>
            </a:solidFill>
            <a:miter lim="800000"/>
            <a:headEnd/>
            <a:tailEnd/>
          </a:ln>
          <a:effectLst/>
        </p:spPr>
        <p:txBody>
          <a:bodyPr anchor="ctr"/>
          <a:lstStyle/>
          <a:p>
            <a:pPr algn="ctr">
              <a:spcBef>
                <a:spcPct val="50000"/>
              </a:spcBef>
            </a:pPr>
            <a:r>
              <a:rPr lang="de-DE" u="none"/>
              <a:t>feste Lehrplanziele</a:t>
            </a:r>
          </a:p>
        </p:txBody>
      </p:sp>
      <p:sp>
        <p:nvSpPr>
          <p:cNvPr id="17" name="Oval 28"/>
          <p:cNvSpPr>
            <a:spLocks noChangeArrowheads="1"/>
          </p:cNvSpPr>
          <p:nvPr/>
        </p:nvSpPr>
        <p:spPr bwMode="auto">
          <a:xfrm>
            <a:off x="107950" y="1700213"/>
            <a:ext cx="2159000" cy="1008062"/>
          </a:xfrm>
          <a:prstGeom prst="ellipse">
            <a:avLst/>
          </a:prstGeom>
          <a:solidFill>
            <a:srgbClr val="FF0000"/>
          </a:solidFill>
          <a:ln w="9525">
            <a:solidFill>
              <a:schemeClr val="tx1"/>
            </a:solidFill>
            <a:round/>
            <a:headEnd/>
            <a:tailEnd/>
          </a:ln>
          <a:effectLst/>
        </p:spPr>
        <p:txBody>
          <a:bodyPr wrap="none" anchor="ctr"/>
          <a:lstStyle/>
          <a:p>
            <a:pPr algn="ctr"/>
            <a:r>
              <a:rPr lang="de-DE" u="none" dirty="0"/>
              <a:t>Werkstattunterricht</a:t>
            </a:r>
          </a:p>
          <a:p>
            <a:pPr algn="ctr"/>
            <a:endParaRPr lang="de-DE" sz="1000" u="none" dirty="0"/>
          </a:p>
        </p:txBody>
      </p:sp>
      <p:sp>
        <p:nvSpPr>
          <p:cNvPr id="18" name="Line 31"/>
          <p:cNvSpPr>
            <a:spLocks noChangeShapeType="1"/>
          </p:cNvSpPr>
          <p:nvPr/>
        </p:nvSpPr>
        <p:spPr bwMode="auto">
          <a:xfrm flipH="1">
            <a:off x="6143636" y="1214422"/>
            <a:ext cx="642942" cy="357190"/>
          </a:xfrm>
          <a:prstGeom prst="line">
            <a:avLst/>
          </a:prstGeom>
          <a:noFill/>
          <a:ln w="9525">
            <a:solidFill>
              <a:schemeClr val="tx1"/>
            </a:solidFill>
            <a:round/>
            <a:headEnd/>
            <a:tailEnd type="triangle" w="med" len="med"/>
          </a:ln>
          <a:effectLst/>
        </p:spPr>
        <p:txBody>
          <a:bodyPr/>
          <a:lstStyle/>
          <a:p>
            <a:endParaRPr lang="de-DE"/>
          </a:p>
        </p:txBody>
      </p:sp>
      <p:sp>
        <p:nvSpPr>
          <p:cNvPr id="19" name="Line 32"/>
          <p:cNvSpPr>
            <a:spLocks noChangeShapeType="1"/>
          </p:cNvSpPr>
          <p:nvPr/>
        </p:nvSpPr>
        <p:spPr bwMode="auto">
          <a:xfrm flipH="1">
            <a:off x="6215073" y="2420937"/>
            <a:ext cx="733414" cy="45719"/>
          </a:xfrm>
          <a:prstGeom prst="line">
            <a:avLst/>
          </a:prstGeom>
          <a:noFill/>
          <a:ln w="9525">
            <a:solidFill>
              <a:schemeClr val="tx1"/>
            </a:solidFill>
            <a:round/>
            <a:headEnd/>
            <a:tailEnd type="triangle" w="med" len="med"/>
          </a:ln>
          <a:effectLst/>
        </p:spPr>
        <p:txBody>
          <a:bodyPr/>
          <a:lstStyle/>
          <a:p>
            <a:endParaRPr lang="de-DE"/>
          </a:p>
        </p:txBody>
      </p:sp>
      <p:sp>
        <p:nvSpPr>
          <p:cNvPr id="20" name="Line 34"/>
          <p:cNvSpPr>
            <a:spLocks noChangeShapeType="1"/>
          </p:cNvSpPr>
          <p:nvPr/>
        </p:nvSpPr>
        <p:spPr bwMode="auto">
          <a:xfrm flipH="1" flipV="1">
            <a:off x="5500694" y="2643180"/>
            <a:ext cx="1214446" cy="1428761"/>
          </a:xfrm>
          <a:prstGeom prst="line">
            <a:avLst/>
          </a:prstGeom>
          <a:noFill/>
          <a:ln w="9525">
            <a:solidFill>
              <a:schemeClr val="tx1"/>
            </a:solidFill>
            <a:round/>
            <a:headEnd/>
            <a:tailEnd type="triangle" w="med" len="med"/>
          </a:ln>
          <a:effectLst/>
        </p:spPr>
        <p:txBody>
          <a:bodyPr/>
          <a:lstStyle/>
          <a:p>
            <a:endParaRPr lang="de-DE"/>
          </a:p>
        </p:txBody>
      </p:sp>
      <p:sp>
        <p:nvSpPr>
          <p:cNvPr id="21" name="Line 35"/>
          <p:cNvSpPr>
            <a:spLocks noChangeShapeType="1"/>
          </p:cNvSpPr>
          <p:nvPr/>
        </p:nvSpPr>
        <p:spPr bwMode="auto">
          <a:xfrm flipH="1" flipV="1">
            <a:off x="4500562" y="2714618"/>
            <a:ext cx="45719" cy="428629"/>
          </a:xfrm>
          <a:prstGeom prst="line">
            <a:avLst/>
          </a:prstGeom>
          <a:noFill/>
          <a:ln w="9525">
            <a:solidFill>
              <a:schemeClr val="tx1"/>
            </a:solidFill>
            <a:round/>
            <a:headEnd/>
            <a:tailEnd type="triangle" w="med" len="med"/>
          </a:ln>
          <a:effectLst/>
        </p:spPr>
        <p:txBody>
          <a:bodyPr/>
          <a:lstStyle/>
          <a:p>
            <a:endParaRPr lang="de-DE"/>
          </a:p>
        </p:txBody>
      </p:sp>
      <p:sp>
        <p:nvSpPr>
          <p:cNvPr id="22" name="Line 36"/>
          <p:cNvSpPr>
            <a:spLocks noChangeShapeType="1"/>
          </p:cNvSpPr>
          <p:nvPr/>
        </p:nvSpPr>
        <p:spPr bwMode="auto">
          <a:xfrm flipV="1">
            <a:off x="1928794" y="2643182"/>
            <a:ext cx="1584325" cy="1357322"/>
          </a:xfrm>
          <a:prstGeom prst="line">
            <a:avLst/>
          </a:prstGeom>
          <a:noFill/>
          <a:ln w="9525">
            <a:solidFill>
              <a:schemeClr val="tx1"/>
            </a:solidFill>
            <a:round/>
            <a:headEnd/>
            <a:tailEnd type="triangle" w="med" len="med"/>
          </a:ln>
          <a:effectLst/>
        </p:spPr>
        <p:txBody>
          <a:bodyPr/>
          <a:lstStyle/>
          <a:p>
            <a:endParaRPr lang="de-DE"/>
          </a:p>
        </p:txBody>
      </p:sp>
      <p:sp>
        <p:nvSpPr>
          <p:cNvPr id="23" name="Line 37"/>
          <p:cNvSpPr>
            <a:spLocks noChangeShapeType="1"/>
          </p:cNvSpPr>
          <p:nvPr/>
        </p:nvSpPr>
        <p:spPr bwMode="auto">
          <a:xfrm flipV="1">
            <a:off x="2124075" y="2571744"/>
            <a:ext cx="733413" cy="569919"/>
          </a:xfrm>
          <a:prstGeom prst="line">
            <a:avLst/>
          </a:prstGeom>
          <a:noFill/>
          <a:ln w="9525">
            <a:solidFill>
              <a:schemeClr val="tx1"/>
            </a:solidFill>
            <a:round/>
            <a:headEnd/>
            <a:tailEnd type="triangle" w="med" len="med"/>
          </a:ln>
          <a:effectLst/>
        </p:spPr>
        <p:txBody>
          <a:bodyPr/>
          <a:lstStyle/>
          <a:p>
            <a:endParaRPr lang="de-DE"/>
          </a:p>
        </p:txBody>
      </p:sp>
      <p:sp>
        <p:nvSpPr>
          <p:cNvPr id="24" name="Line 38"/>
          <p:cNvSpPr>
            <a:spLocks noChangeShapeType="1"/>
          </p:cNvSpPr>
          <p:nvPr/>
        </p:nvSpPr>
        <p:spPr bwMode="auto">
          <a:xfrm flipV="1">
            <a:off x="2268539" y="2143116"/>
            <a:ext cx="660388" cy="61922"/>
          </a:xfrm>
          <a:prstGeom prst="line">
            <a:avLst/>
          </a:prstGeom>
          <a:noFill/>
          <a:ln w="9525">
            <a:solidFill>
              <a:schemeClr val="tx1"/>
            </a:solidFill>
            <a:round/>
            <a:headEnd/>
            <a:tailEnd type="triangle" w="med" len="med"/>
          </a:ln>
          <a:effectLst/>
        </p:spPr>
        <p:txBody>
          <a:bodyPr/>
          <a:lstStyle/>
          <a:p>
            <a:endParaRPr lang="de-DE"/>
          </a:p>
        </p:txBody>
      </p:sp>
      <p:cxnSp>
        <p:nvCxnSpPr>
          <p:cNvPr id="25" name="Gerade Verbindung mit Pfeil 24"/>
          <p:cNvCxnSpPr>
            <a:stCxn id="9" idx="6"/>
          </p:cNvCxnSpPr>
          <p:nvPr/>
        </p:nvCxnSpPr>
        <p:spPr bwMode="auto">
          <a:xfrm>
            <a:off x="2227235" y="1199339"/>
            <a:ext cx="630253" cy="229397"/>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cxnSp>
        <p:nvCxnSpPr>
          <p:cNvPr id="26" name="Gerade Verbindung mit Pfeil 25"/>
          <p:cNvCxnSpPr>
            <a:stCxn id="7" idx="1"/>
          </p:cNvCxnSpPr>
          <p:nvPr/>
        </p:nvCxnSpPr>
        <p:spPr bwMode="auto">
          <a:xfrm rot="16200000" flipV="1">
            <a:off x="6308866" y="2549390"/>
            <a:ext cx="470028" cy="657612"/>
          </a:xfrm>
          <a:prstGeom prst="straightConnector1">
            <a:avLst/>
          </a:prstGeom>
          <a:solidFill>
            <a:schemeClr val="accent1"/>
          </a:solidFill>
          <a:ln w="9525"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945912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70435" y="620688"/>
            <a:ext cx="7488832" cy="861774"/>
          </a:xfrm>
          <a:prstGeom prst="rect">
            <a:avLst/>
          </a:prstGeom>
          <a:noFill/>
        </p:spPr>
        <p:txBody>
          <a:bodyPr wrap="square" rtlCol="0">
            <a:spAutoFit/>
          </a:bodyPr>
          <a:lstStyle/>
          <a:p>
            <a:pPr algn="ctr"/>
            <a:r>
              <a:rPr lang="de-DE" sz="3200" b="1" dirty="0">
                <a:ln w="9525">
                  <a:solidFill>
                    <a:schemeClr val="bg1"/>
                  </a:solidFill>
                  <a:prstDash val="solid"/>
                </a:ln>
                <a:solidFill>
                  <a:schemeClr val="accent6">
                    <a:lumMod val="75000"/>
                  </a:schemeClr>
                </a:solidFill>
                <a:effectLst>
                  <a:outerShdw blurRad="12700" dist="38100" dir="2700000" algn="tl" rotWithShape="0">
                    <a:schemeClr val="bg1">
                      <a:lumMod val="50000"/>
                    </a:schemeClr>
                  </a:outerShdw>
                </a:effectLst>
              </a:rPr>
              <a:t>Möglicher Stundenplan einer 1. Klasse</a:t>
            </a:r>
          </a:p>
          <a:p>
            <a:endParaRPr lang="de-DE" dirty="0"/>
          </a:p>
        </p:txBody>
      </p:sp>
      <p:graphicFrame>
        <p:nvGraphicFramePr>
          <p:cNvPr id="5" name="Tabelle 4"/>
          <p:cNvGraphicFramePr>
            <a:graphicFrameLocks noGrp="1"/>
          </p:cNvGraphicFramePr>
          <p:nvPr>
            <p:extLst>
              <p:ext uri="{D42A27DB-BD31-4B8C-83A1-F6EECF244321}">
                <p14:modId xmlns:p14="http://schemas.microsoft.com/office/powerpoint/2010/main" val="3872079276"/>
              </p:ext>
            </p:extLst>
          </p:nvPr>
        </p:nvGraphicFramePr>
        <p:xfrm>
          <a:off x="902767" y="1700808"/>
          <a:ext cx="7556500" cy="3855720"/>
        </p:xfrm>
        <a:graphic>
          <a:graphicData uri="http://schemas.openxmlformats.org/drawingml/2006/table">
            <a:tbl>
              <a:tblPr/>
              <a:tblGrid>
                <a:gridCol w="1259840">
                  <a:extLst>
                    <a:ext uri="{9D8B030D-6E8A-4147-A177-3AD203B41FA5}">
                      <a16:colId xmlns:a16="http://schemas.microsoft.com/office/drawing/2014/main" val="20000"/>
                    </a:ext>
                  </a:extLst>
                </a:gridCol>
                <a:gridCol w="1259840">
                  <a:extLst>
                    <a:ext uri="{9D8B030D-6E8A-4147-A177-3AD203B41FA5}">
                      <a16:colId xmlns:a16="http://schemas.microsoft.com/office/drawing/2014/main" val="20001"/>
                    </a:ext>
                  </a:extLst>
                </a:gridCol>
                <a:gridCol w="1259205">
                  <a:extLst>
                    <a:ext uri="{9D8B030D-6E8A-4147-A177-3AD203B41FA5}">
                      <a16:colId xmlns:a16="http://schemas.microsoft.com/office/drawing/2014/main" val="20002"/>
                    </a:ext>
                  </a:extLst>
                </a:gridCol>
                <a:gridCol w="1259205">
                  <a:extLst>
                    <a:ext uri="{9D8B030D-6E8A-4147-A177-3AD203B41FA5}">
                      <a16:colId xmlns:a16="http://schemas.microsoft.com/office/drawing/2014/main" val="20003"/>
                    </a:ext>
                  </a:extLst>
                </a:gridCol>
                <a:gridCol w="1259205">
                  <a:extLst>
                    <a:ext uri="{9D8B030D-6E8A-4147-A177-3AD203B41FA5}">
                      <a16:colId xmlns:a16="http://schemas.microsoft.com/office/drawing/2014/main" val="20004"/>
                    </a:ext>
                  </a:extLst>
                </a:gridCol>
                <a:gridCol w="1259205">
                  <a:extLst>
                    <a:ext uri="{9D8B030D-6E8A-4147-A177-3AD203B41FA5}">
                      <a16:colId xmlns:a16="http://schemas.microsoft.com/office/drawing/2014/main" val="20005"/>
                    </a:ext>
                  </a:extLst>
                </a:gridCol>
              </a:tblGrid>
              <a:tr h="792480">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Zeit</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Montag</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Dienstag</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Mittwoch</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Donnerstag</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Freitag</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8305">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07:50 - 08:35</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 </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D</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MA</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09575">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08:45 - 09:30 </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D</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D</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WK/FÖ</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9575">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Frühstück</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8754579"/>
                  </a:ext>
                </a:extLst>
              </a:tr>
              <a:tr h="236855">
                <a:tc>
                  <a:txBody>
                    <a:bodyPr/>
                    <a:lstStyle/>
                    <a:p>
                      <a:pPr algn="ctr" fontAlgn="base">
                        <a:spcBef>
                          <a:spcPts val="335"/>
                        </a:spcBef>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09:40 - 10:25</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de-DE" sz="1400" b="1" kern="1200" dirty="0">
                          <a:solidFill>
                            <a:srgbClr val="000000"/>
                          </a:solidFill>
                          <a:effectLst/>
                          <a:latin typeface="Arial" panose="020B0604020202020204" pitchFamily="34" charset="0"/>
                          <a:cs typeface="Arial" panose="020B0604020202020204" pitchFamily="34" charset="0"/>
                        </a:rPr>
                        <a:t>Ma</a:t>
                      </a: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de-DE" sz="1400" b="1" dirty="0">
                          <a:effectLst/>
                          <a:latin typeface="Arial" panose="020B0604020202020204" pitchFamily="34" charset="0"/>
                          <a:cs typeface="Arial" panose="020B0604020202020204" pitchFamily="34" charset="0"/>
                        </a:rPr>
                        <a:t>KU</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de-DE" sz="1400" b="1" dirty="0">
                          <a:effectLst/>
                          <a:latin typeface="Arial" panose="020B0604020202020204" pitchFamily="34" charset="0"/>
                          <a:cs typeface="Arial" panose="020B0604020202020204" pitchFamily="34" charset="0"/>
                        </a:rPr>
                        <a:t>SP</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de-DE" sz="1400" b="1" dirty="0">
                          <a:effectLst/>
                          <a:latin typeface="Arial" panose="020B0604020202020204" pitchFamily="34" charset="0"/>
                          <a:cs typeface="Arial" panose="020B0604020202020204" pitchFamily="34" charset="0"/>
                        </a:rPr>
                        <a:t>ETH./REL.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de-DE" sz="1400" b="1" dirty="0">
                          <a:effectLst/>
                          <a:latin typeface="Arial" panose="020B0604020202020204" pitchFamily="34" charset="0"/>
                          <a:cs typeface="Arial" panose="020B0604020202020204" pitchFamily="34" charset="0"/>
                        </a:rPr>
                        <a:t>WK/FÖ</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9950890"/>
                  </a:ext>
                </a:extLst>
              </a:tr>
              <a:tr h="236855">
                <a:tc>
                  <a:txBody>
                    <a:bodyPr/>
                    <a:lstStyle/>
                    <a:p>
                      <a:pPr algn="ctr" fontAlgn="base">
                        <a:spcBef>
                          <a:spcPts val="335"/>
                        </a:spcBef>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Hofpause</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9575">
                <a:tc>
                  <a:txBody>
                    <a:bodyPr/>
                    <a:lstStyle/>
                    <a:p>
                      <a:pPr marL="347345" indent="-347345" algn="ctr" fontAlgn="base">
                        <a:spcAft>
                          <a:spcPts val="0"/>
                        </a:spcAft>
                      </a:pPr>
                      <a:r>
                        <a:rPr lang="de-DE" sz="1400" b="1"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10:50 - 11:35</a:t>
                      </a: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SU</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SP</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MA</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MU</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MA</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8305">
                <a:tc>
                  <a:txBody>
                    <a:bodyPr/>
                    <a:lstStyle/>
                    <a:p>
                      <a:pPr marL="347345" indent="-347345" algn="ctr" fontAlgn="base">
                        <a:spcAft>
                          <a:spcPts val="0"/>
                        </a:spcAft>
                      </a:pPr>
                      <a:r>
                        <a:rPr lang="de-DE"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11.45 - 12.30 </a:t>
                      </a: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de-DE" sz="1400" b="1" dirty="0">
                          <a:effectLst/>
                          <a:latin typeface="Arial" panose="020B0604020202020204" pitchFamily="34" charset="0"/>
                          <a:cs typeface="Arial" panose="020B0604020202020204" pitchFamily="34" charset="0"/>
                        </a:rPr>
                        <a:t>SP</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SU</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de-DE" sz="1400" b="1" dirty="0">
                          <a:effectLst/>
                          <a:latin typeface="Arial" panose="020B0604020202020204" pitchFamily="34" charset="0"/>
                          <a:cs typeface="Arial" panose="020B0604020202020204" pitchFamily="34" charset="0"/>
                        </a:rPr>
                        <a:t>SU</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dirty="0">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8305">
                <a:tc>
                  <a:txBody>
                    <a:bodyPr/>
                    <a:lstStyle/>
                    <a:p>
                      <a:pPr marL="347345" indent="-347345" algn="ctr" fontAlgn="base">
                        <a:spcAft>
                          <a:spcPts val="0"/>
                        </a:spcAft>
                      </a:pPr>
                      <a:r>
                        <a:rPr lang="de-DE" sz="1400" b="1" dirty="0">
                          <a:effectLst/>
                          <a:latin typeface="Arial" panose="020B0604020202020204" pitchFamily="34" charset="0"/>
                          <a:ea typeface="Calibri" panose="020F0502020204030204" pitchFamily="34" charset="0"/>
                          <a:cs typeface="Arial" panose="020B0604020202020204" pitchFamily="34" charset="0"/>
                        </a:rPr>
                        <a:t>12:35 - 13:20</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7345" indent="-347345" algn="ctr" fontAlgn="base">
                        <a:spcAft>
                          <a:spcPts val="0"/>
                        </a:spcAft>
                      </a:pPr>
                      <a:endParaRPr lang="de-DE" sz="1400" b="1">
                        <a:effectLst/>
                        <a:latin typeface="Arial" panose="020B0604020202020204" pitchFamily="34" charset="0"/>
                        <a:ea typeface="Calibri" panose="020F050202020403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endParaRPr lang="de-DE" sz="1400" b="1" dirty="0">
                        <a:effectLst/>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003984"/>
                  </a:ext>
                </a:extLst>
              </a:tr>
            </a:tbl>
          </a:graphicData>
        </a:graphic>
      </p:graphicFrame>
    </p:spTree>
    <p:extLst>
      <p:ext uri="{BB962C8B-B14F-4D97-AF65-F5344CB8AC3E}">
        <p14:creationId xmlns:p14="http://schemas.microsoft.com/office/powerpoint/2010/main" val="2431925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40982" y="404664"/>
            <a:ext cx="8568952" cy="5632311"/>
          </a:xfrm>
          <a:prstGeom prst="rect">
            <a:avLst/>
          </a:prstGeom>
        </p:spPr>
        <p:txBody>
          <a:bodyPr wrap="square">
            <a:spAutoFit/>
          </a:bodyPr>
          <a:lstStyle/>
          <a:p>
            <a:pPr hangingPunct="0"/>
            <a:r>
              <a:rPr lang="de-DE" b="1" u="sng" dirty="0"/>
              <a:t>Auszüge aus der Schulbesuchsordnung   (laut </a:t>
            </a:r>
            <a:r>
              <a:rPr lang="de-DE" b="1" u="sng" dirty="0" err="1"/>
              <a:t>GVBl</a:t>
            </a:r>
            <a:r>
              <a:rPr lang="de-DE" b="1" u="sng" dirty="0"/>
              <a:t>. S. 1565</a:t>
            </a:r>
            <a:r>
              <a:rPr lang="de-DE" b="1" dirty="0"/>
              <a:t>)</a:t>
            </a:r>
            <a:endParaRPr lang="de-DE" dirty="0"/>
          </a:p>
          <a:p>
            <a:pPr hangingPunct="0"/>
            <a:r>
              <a:rPr lang="de-DE" b="1" dirty="0"/>
              <a:t> </a:t>
            </a:r>
            <a:r>
              <a:rPr lang="de-DE" dirty="0"/>
              <a:t> </a:t>
            </a:r>
          </a:p>
          <a:p>
            <a:pPr hangingPunct="0"/>
            <a:r>
              <a:rPr lang="de-DE" dirty="0"/>
              <a:t>§ 2 (1)  Ist ein Schüler durch Krankheit oder aus anderen nicht vorhersehbaren zwingenden Gründen verhindert, die Schule zu besuchen, so ist dies </a:t>
            </a:r>
            <a:r>
              <a:rPr lang="de-DE" dirty="0">
                <a:solidFill>
                  <a:srgbClr val="FF0000"/>
                </a:solidFill>
              </a:rPr>
              <a:t>der </a:t>
            </a:r>
            <a:r>
              <a:rPr lang="de-DE" u="sng" dirty="0">
                <a:solidFill>
                  <a:srgbClr val="FF0000"/>
                </a:solidFill>
              </a:rPr>
              <a:t>Schule unter Angabe der Gründe und der voraussichtlichen Dauer der Verhinderung unverzüglich mitzuteilen</a:t>
            </a:r>
            <a:r>
              <a:rPr lang="de-DE" dirty="0"/>
              <a:t>. Die Entschuldigungspflicht ist </a:t>
            </a:r>
            <a:r>
              <a:rPr lang="de-DE" u="sng" dirty="0"/>
              <a:t>spätestens am zweiten Tag</a:t>
            </a:r>
            <a:r>
              <a:rPr lang="de-DE" dirty="0"/>
              <a:t> der Verhinderung (fern)mündlich oder schriftlich zu erfüllen. Im Falle fernmündlicher Verständigung der Schule ist die schriftliche Mitteilung binnen drei Tagen nachzureichen.</a:t>
            </a:r>
          </a:p>
          <a:p>
            <a:pPr hangingPunct="0"/>
            <a:r>
              <a:rPr lang="de-DE" dirty="0"/>
              <a:t>  </a:t>
            </a:r>
          </a:p>
          <a:p>
            <a:pPr hangingPunct="0"/>
            <a:r>
              <a:rPr lang="de-DE" dirty="0"/>
              <a:t>(2)  Über Art und Umfang der </a:t>
            </a:r>
            <a:r>
              <a:rPr lang="de-DE" dirty="0">
                <a:solidFill>
                  <a:srgbClr val="FF0000"/>
                </a:solidFill>
              </a:rPr>
              <a:t>Befreiung vom Sportunterricht </a:t>
            </a:r>
            <a:r>
              <a:rPr lang="de-DE" dirty="0"/>
              <a:t>aus gesundheitlichen Gründen entscheidet bis zu einer Dauer von vier Wochen der Sportlehrer. Die Befreiung kann ab der Dauer von einer Woche von der Vorlage eines ärztlichen Zeugnisses abhängig gemacht werden.</a:t>
            </a:r>
          </a:p>
          <a:p>
            <a:pPr hangingPunct="0"/>
            <a:r>
              <a:rPr lang="de-DE" dirty="0"/>
              <a:t> </a:t>
            </a:r>
          </a:p>
          <a:p>
            <a:pPr hangingPunct="0"/>
            <a:r>
              <a:rPr lang="de-DE" dirty="0"/>
              <a:t>§ 4 (1) Ein Schüler kann nur in </a:t>
            </a:r>
            <a:r>
              <a:rPr lang="de-DE" dirty="0">
                <a:solidFill>
                  <a:srgbClr val="FF0000"/>
                </a:solidFill>
              </a:rPr>
              <a:t>besonderen Ausnahmefällen (kein Urlaub) </a:t>
            </a:r>
            <a:r>
              <a:rPr lang="de-DE" dirty="0"/>
              <a:t>vom Schulbesuch beurlaubt werden. Die Beurlaubung soll rechtzeitig schriftlich bei der Schule beantragt werden.</a:t>
            </a:r>
          </a:p>
          <a:p>
            <a:pPr hangingPunct="0"/>
            <a:r>
              <a:rPr lang="de-DE" dirty="0"/>
              <a:t> </a:t>
            </a:r>
          </a:p>
          <a:p>
            <a:pPr hangingPunct="0"/>
            <a:r>
              <a:rPr lang="de-DE" dirty="0"/>
              <a:t>(5)  Zuständig für die Entscheidung über Beurlaubungen von </a:t>
            </a:r>
            <a:r>
              <a:rPr lang="de-DE" dirty="0">
                <a:solidFill>
                  <a:srgbClr val="FF0000"/>
                </a:solidFill>
              </a:rPr>
              <a:t>bis zu zwei Tagen </a:t>
            </a:r>
            <a:r>
              <a:rPr lang="de-DE" dirty="0"/>
              <a:t>ist der </a:t>
            </a:r>
            <a:r>
              <a:rPr lang="de-DE" dirty="0">
                <a:solidFill>
                  <a:srgbClr val="FF0000"/>
                </a:solidFill>
              </a:rPr>
              <a:t>Klassenlehrer</a:t>
            </a:r>
            <a:r>
              <a:rPr lang="de-DE" dirty="0"/>
              <a:t>, im Übrigen der Schulleiter.</a:t>
            </a:r>
          </a:p>
        </p:txBody>
      </p:sp>
    </p:spTree>
    <p:extLst>
      <p:ext uri="{BB962C8B-B14F-4D97-AF65-F5344CB8AC3E}">
        <p14:creationId xmlns:p14="http://schemas.microsoft.com/office/powerpoint/2010/main" val="3036622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7504" y="332656"/>
            <a:ext cx="8784976" cy="6463308"/>
          </a:xfrm>
          <a:prstGeom prst="rect">
            <a:avLst/>
          </a:prstGeom>
        </p:spPr>
        <p:txBody>
          <a:bodyPr wrap="square">
            <a:spAutoFit/>
          </a:bodyPr>
          <a:lstStyle/>
          <a:p>
            <a:pPr hangingPunct="0"/>
            <a:r>
              <a:rPr lang="de-DE" b="1" u="sng" dirty="0"/>
              <a:t>Auszüge aus der Hausordnung </a:t>
            </a:r>
            <a:r>
              <a:rPr lang="de-DE" dirty="0"/>
              <a:t>(voller Wortlaut im Aushang)</a:t>
            </a:r>
          </a:p>
          <a:p>
            <a:pPr hangingPunct="0"/>
            <a:r>
              <a:rPr lang="de-DE" dirty="0"/>
              <a:t> </a:t>
            </a:r>
          </a:p>
          <a:p>
            <a:pPr hangingPunct="0"/>
            <a:r>
              <a:rPr lang="de-DE" dirty="0"/>
              <a:t>Der </a:t>
            </a:r>
            <a:r>
              <a:rPr lang="de-DE" dirty="0">
                <a:solidFill>
                  <a:srgbClr val="FF0000"/>
                </a:solidFill>
              </a:rPr>
              <a:t>Einlass</a:t>
            </a:r>
            <a:r>
              <a:rPr lang="de-DE" dirty="0"/>
              <a:t> zur ersten Unterrichtsstunde beginnt </a:t>
            </a:r>
            <a:r>
              <a:rPr lang="de-DE" dirty="0">
                <a:solidFill>
                  <a:srgbClr val="FF0000"/>
                </a:solidFill>
              </a:rPr>
              <a:t>7.30 Uhr</a:t>
            </a:r>
            <a:r>
              <a:rPr lang="de-DE" dirty="0"/>
              <a:t>. Die Schüler erscheinen pünktlich und betreten das Schulhaus allein. Bei besonderen Umständen(z.B. Witterung) können die Schulkinder im Eingangsbereich (Sauberlaufzone) verabschiedet werden. Die Aufsichtspflicht für alle Schüler beginnt erst, wenn diese die Schule betreten. Die Garderobe ist an den dafür vorgesehenen Plätzen abzulegen und Straßenschuhe werden gewechselt.</a:t>
            </a:r>
          </a:p>
          <a:p>
            <a:pPr hangingPunct="0"/>
            <a:r>
              <a:rPr lang="de-DE" dirty="0"/>
              <a:t>   </a:t>
            </a:r>
          </a:p>
          <a:p>
            <a:pPr hangingPunct="0"/>
            <a:r>
              <a:rPr lang="de-DE" dirty="0"/>
              <a:t>Unfälle, auch klein und Verletzungen, sind sofort einem Lehrer oder Erzieher zu melden. Wegeunfälle und </a:t>
            </a:r>
            <a:r>
              <a:rPr lang="de-DE" b="1" dirty="0">
                <a:solidFill>
                  <a:srgbClr val="FF0000"/>
                </a:solidFill>
              </a:rPr>
              <a:t>meldepflichtige Infektionskrankheiten</a:t>
            </a:r>
            <a:r>
              <a:rPr lang="de-DE" dirty="0">
                <a:solidFill>
                  <a:srgbClr val="FF0000"/>
                </a:solidFill>
              </a:rPr>
              <a:t> </a:t>
            </a:r>
            <a:r>
              <a:rPr lang="de-DE" dirty="0"/>
              <a:t>sind durch die Erziehungs-berechtigten sofort  anzuzeigen.</a:t>
            </a:r>
          </a:p>
          <a:p>
            <a:pPr hangingPunct="0"/>
            <a:r>
              <a:rPr lang="de-DE" dirty="0"/>
              <a:t> </a:t>
            </a:r>
          </a:p>
          <a:p>
            <a:pPr hangingPunct="0"/>
            <a:r>
              <a:rPr lang="de-DE" b="1" dirty="0"/>
              <a:t>Versicherungen für Schüler</a:t>
            </a:r>
            <a:endParaRPr lang="de-DE" dirty="0"/>
          </a:p>
          <a:p>
            <a:pPr hangingPunct="0"/>
            <a:r>
              <a:rPr lang="de-DE" dirty="0"/>
              <a:t>Wenn Ihre Kinder unsere Schule besuchen, dann sind sie für die Zeit des Unterrichts, der Pausen und des Schulweges durch die Unfallkasse Sachsen versichert.</a:t>
            </a:r>
          </a:p>
          <a:p>
            <a:pPr hangingPunct="0"/>
            <a:r>
              <a:rPr lang="de-DE" dirty="0"/>
              <a:t>Beim Zusammensein mehrerer Schüler kann es natürlich auch mal zu kleineren Unfällen kommen. Deshalb benötigen wir unbedingt folgende Angaben von Ihnen:</a:t>
            </a:r>
          </a:p>
          <a:p>
            <a:pPr hangingPunct="0"/>
            <a:r>
              <a:rPr lang="de-DE" dirty="0">
                <a:solidFill>
                  <a:srgbClr val="FF0000"/>
                </a:solidFill>
              </a:rPr>
              <a:t>Telefonnummer für Notfall</a:t>
            </a:r>
          </a:p>
          <a:p>
            <a:pPr hangingPunct="0"/>
            <a:endParaRPr lang="de-DE" b="1" dirty="0"/>
          </a:p>
          <a:p>
            <a:pPr hangingPunct="0"/>
            <a:r>
              <a:rPr lang="de-DE" b="1" dirty="0"/>
              <a:t>Sachschäden</a:t>
            </a:r>
            <a:endParaRPr lang="de-DE" dirty="0"/>
          </a:p>
          <a:p>
            <a:pPr hangingPunct="0"/>
            <a:r>
              <a:rPr lang="de-DE" dirty="0"/>
              <a:t>Die Sachen der Schüler sind nicht versichert. Die Stadtverwaltung Dresden haftet nur im  Rahmen der gesetzlichen Bestimmungen. </a:t>
            </a:r>
            <a:endParaRPr lang="de-DE" dirty="0">
              <a:solidFill>
                <a:srgbClr val="FF0000"/>
              </a:solidFill>
            </a:endParaRPr>
          </a:p>
          <a:p>
            <a:pPr marL="285750" indent="-285750" hangingPunct="0">
              <a:buFontTx/>
              <a:buChar char="-"/>
            </a:pPr>
            <a:endParaRPr lang="de-DE" dirty="0">
              <a:solidFill>
                <a:srgbClr val="FF0000"/>
              </a:solidFill>
            </a:endParaRPr>
          </a:p>
        </p:txBody>
      </p:sp>
    </p:spTree>
    <p:extLst>
      <p:ext uri="{BB962C8B-B14F-4D97-AF65-F5344CB8AC3E}">
        <p14:creationId xmlns:p14="http://schemas.microsoft.com/office/powerpoint/2010/main" val="2301134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p:cNvSpPr/>
          <p:nvPr/>
        </p:nvSpPr>
        <p:spPr>
          <a:xfrm>
            <a:off x="899592" y="1412777"/>
            <a:ext cx="6912768" cy="1477328"/>
          </a:xfrm>
          <a:prstGeom prst="rect">
            <a:avLst/>
          </a:prstGeom>
        </p:spPr>
        <p:txBody>
          <a:bodyPr wrap="square">
            <a:spAutoFit/>
          </a:bodyPr>
          <a:lstStyle/>
          <a:p>
            <a:pPr lvl="0" algn="ctr" fontAlgn="base">
              <a:spcBef>
                <a:spcPct val="0"/>
              </a:spcBef>
              <a:spcAft>
                <a:spcPct val="0"/>
              </a:spcAft>
            </a:pPr>
            <a:r>
              <a:rPr lang="de-DE" altLang="de-DE" sz="3200" b="1" u="sng" dirty="0">
                <a:ln w="9525">
                  <a:solidFill>
                    <a:schemeClr val="bg1"/>
                  </a:solidFill>
                  <a:prstDash val="solid"/>
                </a:ln>
                <a:solidFill>
                  <a:schemeClr val="accent6">
                    <a:lumMod val="75000"/>
                  </a:schemeClr>
                </a:solidFill>
                <a:effectLst>
                  <a:outerShdw blurRad="12700" dist="38100" dir="2700000" algn="tl" rotWithShape="0">
                    <a:schemeClr val="bg1">
                      <a:lumMod val="50000"/>
                    </a:schemeClr>
                  </a:outerShdw>
                </a:effectLst>
                <a:latin typeface="Arial" pitchFamily="34" charset="0"/>
                <a:cs typeface="Arial" pitchFamily="34" charset="0"/>
              </a:rPr>
              <a:t>Freizeitangebote / GTA</a:t>
            </a:r>
          </a:p>
          <a:p>
            <a:pPr lvl="0" algn="ctr" fontAlgn="base">
              <a:spcBef>
                <a:spcPct val="0"/>
              </a:spcBef>
              <a:spcAft>
                <a:spcPct val="0"/>
              </a:spcAft>
            </a:pPr>
            <a:r>
              <a:rPr lang="de-DE" altLang="de-DE" dirty="0">
                <a:solidFill>
                  <a:prstClr val="black"/>
                </a:solidFill>
                <a:latin typeface="Arial" pitchFamily="34" charset="0"/>
                <a:cs typeface="Arial" pitchFamily="34" charset="0"/>
              </a:rPr>
              <a:t>(Ganztagsangebote voraussichtlich ab 2. SHJ 2025/2026)</a:t>
            </a:r>
            <a:endParaRPr lang="de-DE" altLang="de-DE" dirty="0">
              <a:solidFill>
                <a:prstClr val="black"/>
              </a:solidFill>
              <a:latin typeface="Times New Roman" pitchFamily="18" charset="0"/>
              <a:cs typeface="Times New Roman" pitchFamily="18" charset="0"/>
            </a:endParaRPr>
          </a:p>
          <a:p>
            <a:pPr lvl="0" eaLnBrk="0" fontAlgn="base" hangingPunct="0">
              <a:spcBef>
                <a:spcPct val="0"/>
              </a:spcBef>
              <a:spcAft>
                <a:spcPct val="0"/>
              </a:spcAft>
            </a:pPr>
            <a:endParaRPr lang="de-DE" altLang="de-DE" sz="2000" dirty="0">
              <a:solidFill>
                <a:prstClr val="black"/>
              </a:solidFill>
              <a:latin typeface="Arial" pitchFamily="34" charset="0"/>
              <a:cs typeface="Arial" pitchFamily="34" charset="0"/>
            </a:endParaRPr>
          </a:p>
          <a:p>
            <a:pPr lvl="0" eaLnBrk="0" fontAlgn="base" hangingPunct="0">
              <a:spcBef>
                <a:spcPct val="0"/>
              </a:spcBef>
              <a:spcAft>
                <a:spcPct val="0"/>
              </a:spcAft>
            </a:pPr>
            <a:endParaRPr lang="de-DE" altLang="de-DE" sz="2000" dirty="0">
              <a:solidFill>
                <a:prstClr val="black"/>
              </a:solidFill>
              <a:latin typeface="Arial" pitchFamily="34" charset="0"/>
              <a:cs typeface="Arial" pitchFamily="34" charset="0"/>
            </a:endParaRPr>
          </a:p>
        </p:txBody>
      </p:sp>
      <p:sp>
        <p:nvSpPr>
          <p:cNvPr id="8" name="Rechteck 7"/>
          <p:cNvSpPr/>
          <p:nvPr/>
        </p:nvSpPr>
        <p:spPr>
          <a:xfrm>
            <a:off x="1043608" y="2492896"/>
            <a:ext cx="6912768" cy="3139321"/>
          </a:xfrm>
          <a:prstGeom prst="rect">
            <a:avLst/>
          </a:prstGeom>
        </p:spPr>
        <p:txBody>
          <a:bodyPr wrap="square">
            <a:spAutoFit/>
          </a:bodyPr>
          <a:lstStyle/>
          <a:p>
            <a:pPr lvl="0" indent="449263" fontAlgn="base">
              <a:spcBef>
                <a:spcPct val="0"/>
              </a:spcBef>
              <a:spcAft>
                <a:spcPct val="0"/>
              </a:spcAft>
            </a:pPr>
            <a:endParaRPr lang="de-DE" altLang="de-DE"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altLang="de-DE" b="1" dirty="0">
                <a:solidFill>
                  <a:prstClr val="black"/>
                </a:solidFill>
                <a:latin typeface="Arial" pitchFamily="34" charset="0"/>
                <a:ea typeface="Times New Roman" pitchFamily="18" charset="0"/>
                <a:cs typeface="Arial" pitchFamily="34" charset="0"/>
              </a:rPr>
              <a:t>				Filzen</a:t>
            </a:r>
            <a:endParaRPr lang="de-DE" altLang="de-DE"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altLang="de-DE" b="1" dirty="0">
                <a:solidFill>
                  <a:prstClr val="black"/>
                </a:solidFill>
                <a:latin typeface="Arial" pitchFamily="34" charset="0"/>
                <a:ea typeface="Times New Roman" pitchFamily="18" charset="0"/>
                <a:cs typeface="Arial" pitchFamily="34" charset="0"/>
              </a:rPr>
              <a:t>Schach</a:t>
            </a:r>
            <a:endParaRPr lang="de-DE" altLang="de-DE"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altLang="de-DE" b="1" dirty="0">
                <a:solidFill>
                  <a:prstClr val="black"/>
                </a:solidFill>
                <a:latin typeface="Arial" pitchFamily="34" charset="0"/>
                <a:ea typeface="Times New Roman" pitchFamily="18" charset="0"/>
                <a:cs typeface="Arial" pitchFamily="34" charset="0"/>
              </a:rPr>
              <a:t>		Entspannung/Yoga		</a:t>
            </a:r>
            <a:endParaRPr lang="de-DE" altLang="de-DE"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altLang="de-DE" b="1" dirty="0">
                <a:solidFill>
                  <a:prstClr val="black"/>
                </a:solidFill>
                <a:latin typeface="Arial" pitchFamily="34" charset="0"/>
                <a:ea typeface="Times New Roman" pitchFamily="18" charset="0"/>
                <a:cs typeface="Arial" pitchFamily="34" charset="0"/>
              </a:rPr>
              <a:t>					</a:t>
            </a:r>
            <a:endParaRPr lang="de-DE" altLang="de-DE"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altLang="de-DE" b="1" dirty="0">
                <a:solidFill>
                  <a:prstClr val="black"/>
                </a:solidFill>
                <a:latin typeface="Arial" pitchFamily="34" charset="0"/>
                <a:ea typeface="Times New Roman" pitchFamily="18" charset="0"/>
                <a:cs typeface="Arial" pitchFamily="34" charset="0"/>
              </a:rPr>
              <a:t>Fußball</a:t>
            </a:r>
            <a:endParaRPr lang="de-DE" altLang="de-DE"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altLang="de-DE" b="1" dirty="0">
                <a:solidFill>
                  <a:prstClr val="black"/>
                </a:solidFill>
                <a:latin typeface="Arial" pitchFamily="34" charset="0"/>
                <a:ea typeface="Times New Roman" pitchFamily="18" charset="0"/>
                <a:cs typeface="Arial" pitchFamily="34" charset="0"/>
              </a:rPr>
              <a:t>				Ballspiele</a:t>
            </a:r>
          </a:p>
          <a:p>
            <a:pPr lvl="0" indent="449263" eaLnBrk="0" fontAlgn="base" hangingPunct="0">
              <a:spcBef>
                <a:spcPct val="0"/>
              </a:spcBef>
              <a:spcAft>
                <a:spcPct val="0"/>
              </a:spcAft>
            </a:pPr>
            <a:r>
              <a:rPr lang="de-DE" b="1" dirty="0">
                <a:solidFill>
                  <a:prstClr val="black"/>
                </a:solidFill>
                <a:latin typeface="Arial" pitchFamily="34" charset="0"/>
                <a:cs typeface="Arial" pitchFamily="34" charset="0"/>
              </a:rPr>
              <a:t>		</a:t>
            </a:r>
            <a:r>
              <a:rPr lang="de-DE" b="1" dirty="0" err="1">
                <a:solidFill>
                  <a:prstClr val="black"/>
                </a:solidFill>
                <a:latin typeface="Arial" pitchFamily="34" charset="0"/>
                <a:cs typeface="Arial" pitchFamily="34" charset="0"/>
              </a:rPr>
              <a:t>HandPan</a:t>
            </a:r>
            <a:endParaRPr lang="de-DE" b="1"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b="1" dirty="0">
                <a:solidFill>
                  <a:prstClr val="black"/>
                </a:solidFill>
                <a:latin typeface="Arial" pitchFamily="34" charset="0"/>
                <a:cs typeface="Arial" pitchFamily="34" charset="0"/>
              </a:rPr>
              <a:t>					Keramik</a:t>
            </a:r>
          </a:p>
          <a:p>
            <a:pPr lvl="0" indent="449263" eaLnBrk="0" fontAlgn="base" hangingPunct="0">
              <a:spcBef>
                <a:spcPct val="0"/>
              </a:spcBef>
              <a:spcAft>
                <a:spcPct val="0"/>
              </a:spcAft>
            </a:pPr>
            <a:endParaRPr lang="de-DE" b="1" dirty="0">
              <a:solidFill>
                <a:prstClr val="black"/>
              </a:solidFill>
              <a:latin typeface="Arial" pitchFamily="34" charset="0"/>
              <a:cs typeface="Arial" pitchFamily="34" charset="0"/>
            </a:endParaRPr>
          </a:p>
          <a:p>
            <a:pPr lvl="0" indent="449263" eaLnBrk="0" fontAlgn="base" hangingPunct="0">
              <a:spcBef>
                <a:spcPct val="0"/>
              </a:spcBef>
              <a:spcAft>
                <a:spcPct val="0"/>
              </a:spcAft>
            </a:pPr>
            <a:r>
              <a:rPr lang="de-DE" dirty="0"/>
              <a:t>			</a:t>
            </a:r>
          </a:p>
        </p:txBody>
      </p:sp>
    </p:spTree>
    <p:extLst>
      <p:ext uri="{BB962C8B-B14F-4D97-AF65-F5344CB8AC3E}">
        <p14:creationId xmlns:p14="http://schemas.microsoft.com/office/powerpoint/2010/main" val="341726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b="1" dirty="0">
                <a:ln w="9525">
                  <a:solidFill>
                    <a:schemeClr val="bg1"/>
                  </a:solidFill>
                  <a:prstDash val="solid"/>
                </a:ln>
                <a:solidFill>
                  <a:schemeClr val="accent6">
                    <a:lumMod val="75000"/>
                  </a:schemeClr>
                </a:solidFill>
                <a:effectLst>
                  <a:outerShdw blurRad="12700" dist="38100" dir="2700000" algn="tl" rotWithShape="0">
                    <a:schemeClr val="bg1">
                      <a:lumMod val="50000"/>
                    </a:schemeClr>
                  </a:outerShdw>
                </a:effectLst>
              </a:rPr>
              <a:t>Wie können Sie Ihr Kind im 1. Schuljahr unterstützen?</a:t>
            </a:r>
          </a:p>
        </p:txBody>
      </p:sp>
      <p:sp>
        <p:nvSpPr>
          <p:cNvPr id="3" name="Inhaltsplatzhalter 2"/>
          <p:cNvSpPr>
            <a:spLocks noGrp="1"/>
          </p:cNvSpPr>
          <p:nvPr>
            <p:ph idx="1"/>
          </p:nvPr>
        </p:nvSpPr>
        <p:spPr/>
        <p:txBody>
          <a:bodyPr>
            <a:normAutofit fontScale="62500" lnSpcReduction="20000"/>
          </a:bodyPr>
          <a:lstStyle/>
          <a:p>
            <a:pPr hangingPunct="0"/>
            <a:r>
              <a:rPr lang="de-DE" dirty="0"/>
              <a:t>- ausreichend Schlaf/ Pünktlich ins Bett/ Regeln+ Rituale</a:t>
            </a:r>
          </a:p>
          <a:p>
            <a:pPr hangingPunct="0"/>
            <a:r>
              <a:rPr lang="de-DE" dirty="0"/>
              <a:t>- täglich Hausaufgabenheftkontrolle</a:t>
            </a:r>
          </a:p>
          <a:p>
            <a:pPr hangingPunct="0"/>
            <a:r>
              <a:rPr lang="de-DE" dirty="0"/>
              <a:t>- täglich Federtaschenkontrolle</a:t>
            </a:r>
          </a:p>
          <a:p>
            <a:pPr hangingPunct="0"/>
            <a:r>
              <a:rPr lang="de-DE" dirty="0"/>
              <a:t>  2 Füller, Lineal, Leimstift, Schere, 2 Bleistifte gespitzt</a:t>
            </a:r>
          </a:p>
          <a:p>
            <a:pPr hangingPunct="0"/>
            <a:r>
              <a:rPr lang="de-DE" dirty="0"/>
              <a:t>- sämtliche/alle Eintragungen gegenzeichnen</a:t>
            </a:r>
          </a:p>
          <a:p>
            <a:pPr hangingPunct="0"/>
            <a:r>
              <a:rPr lang="de-DE" dirty="0"/>
              <a:t>- 1x wöchentlich </a:t>
            </a:r>
            <a:r>
              <a:rPr lang="de-DE" dirty="0" err="1"/>
              <a:t>Ranzenkontrolle</a:t>
            </a:r>
            <a:endParaRPr lang="de-DE" dirty="0"/>
          </a:p>
          <a:p>
            <a:pPr hangingPunct="0"/>
            <a:r>
              <a:rPr lang="de-DE" dirty="0"/>
              <a:t>- Arbeitsblätter einheften</a:t>
            </a:r>
          </a:p>
          <a:p>
            <a:pPr hangingPunct="0"/>
            <a:r>
              <a:rPr lang="de-DE" dirty="0"/>
              <a:t>- angestrichene Fehler korrigieren</a:t>
            </a:r>
          </a:p>
          <a:p>
            <a:pPr hangingPunct="0"/>
            <a:r>
              <a:rPr lang="de-DE" dirty="0"/>
              <a:t>- kindgerechtes Frühstück und ausreichend zu trinken  mitgeben</a:t>
            </a:r>
          </a:p>
          <a:p>
            <a:pPr hangingPunct="0"/>
            <a:r>
              <a:rPr lang="de-DE" dirty="0"/>
              <a:t>- wettergerechte, praktische Kleidung</a:t>
            </a:r>
          </a:p>
          <a:p>
            <a:pPr hangingPunct="0"/>
            <a:r>
              <a:rPr lang="de-DE" dirty="0"/>
              <a:t>- tägliches Lesetraining</a:t>
            </a:r>
          </a:p>
          <a:p>
            <a:pPr hangingPunct="0"/>
            <a:r>
              <a:rPr lang="de-DE" dirty="0"/>
              <a:t>- Rechentraining Grundaufgaben</a:t>
            </a:r>
          </a:p>
          <a:p>
            <a:pPr hangingPunct="0"/>
            <a:r>
              <a:rPr lang="de-DE" dirty="0"/>
              <a:t>- Schule hat Vorrang vor Freizeitaktivitäten</a:t>
            </a:r>
          </a:p>
          <a:p>
            <a:pPr hangingPunct="0"/>
            <a:r>
              <a:rPr lang="de-DE" dirty="0"/>
              <a:t>- Wertschätzung der kindlichen Schulleistung </a:t>
            </a:r>
          </a:p>
        </p:txBody>
      </p:sp>
    </p:spTree>
    <p:extLst>
      <p:ext uri="{BB962C8B-B14F-4D97-AF65-F5344CB8AC3E}">
        <p14:creationId xmlns:p14="http://schemas.microsoft.com/office/powerpoint/2010/main" val="120479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7504" y="908720"/>
            <a:ext cx="8856984" cy="4247317"/>
          </a:xfrm>
          <a:prstGeom prst="rect">
            <a:avLst/>
          </a:prstGeom>
        </p:spPr>
        <p:txBody>
          <a:bodyPr wrap="square">
            <a:spAutoFit/>
          </a:bodyPr>
          <a:lstStyle/>
          <a:p>
            <a:pPr hangingPunct="0"/>
            <a:r>
              <a:rPr lang="de-DE" b="1" u="sng" dirty="0"/>
              <a:t>Elternvertreter, Elternrat</a:t>
            </a:r>
          </a:p>
          <a:p>
            <a:pPr hangingPunct="0"/>
            <a:r>
              <a:rPr lang="de-DE" dirty="0"/>
              <a:t> </a:t>
            </a:r>
          </a:p>
          <a:p>
            <a:pPr hangingPunct="0"/>
            <a:r>
              <a:rPr lang="de-DE" dirty="0"/>
              <a:t>In dem ersten Elternabend eines neuen Schuljahres werden je Klasse 2 Elternvertreter gewählt.</a:t>
            </a:r>
          </a:p>
          <a:p>
            <a:pPr hangingPunct="0"/>
            <a:r>
              <a:rPr lang="de-DE" dirty="0"/>
              <a:t>Auf </a:t>
            </a:r>
            <a:r>
              <a:rPr lang="de-DE" b="1" dirty="0"/>
              <a:t>Klassenebene</a:t>
            </a:r>
            <a:r>
              <a:rPr lang="de-DE" dirty="0"/>
              <a:t> unterstützen sie den Klassenleiter.</a:t>
            </a:r>
          </a:p>
          <a:p>
            <a:pPr hangingPunct="0"/>
            <a:endParaRPr lang="de-DE" dirty="0"/>
          </a:p>
          <a:p>
            <a:pPr hangingPunct="0"/>
            <a:r>
              <a:rPr lang="de-DE" dirty="0"/>
              <a:t>Der </a:t>
            </a:r>
            <a:r>
              <a:rPr lang="de-DE" b="1" dirty="0"/>
              <a:t>Klassenelternsprecher</a:t>
            </a:r>
            <a:r>
              <a:rPr lang="de-DE" dirty="0"/>
              <a:t> und sein</a:t>
            </a:r>
            <a:r>
              <a:rPr lang="de-DE" b="1" dirty="0"/>
              <a:t> Stellvertreter</a:t>
            </a:r>
            <a:r>
              <a:rPr lang="de-DE" dirty="0"/>
              <a:t>, die durch die Elternversammlung gewählt werden, sind gleichzeitig </a:t>
            </a:r>
            <a:r>
              <a:rPr lang="de-DE" b="1" dirty="0"/>
              <a:t>Mitglieder des Schulelternrates.</a:t>
            </a:r>
            <a:r>
              <a:rPr lang="de-DE" dirty="0"/>
              <a:t> Dieser trifft sich je nach aktuellem Thema und Bedarf aller 3 Monate, um über die Belange der gesamten Schule zu beraten. Hier informiert die Schulleitung die Elternvertreter über alle wesentlichen Angelegenheiten der Schule.</a:t>
            </a:r>
          </a:p>
          <a:p>
            <a:pPr hangingPunct="0"/>
            <a:endParaRPr lang="de-DE" dirty="0"/>
          </a:p>
          <a:p>
            <a:pPr hangingPunct="0"/>
            <a:r>
              <a:rPr lang="de-DE" dirty="0"/>
              <a:t> </a:t>
            </a:r>
          </a:p>
          <a:p>
            <a:pPr hangingPunct="0"/>
            <a:r>
              <a:rPr lang="de-DE" dirty="0"/>
              <a:t>		</a:t>
            </a:r>
          </a:p>
          <a:p>
            <a:pPr hangingPunct="0"/>
            <a:r>
              <a:rPr lang="de-DE" dirty="0"/>
              <a:t>		</a:t>
            </a:r>
          </a:p>
        </p:txBody>
      </p:sp>
    </p:spTree>
    <p:extLst>
      <p:ext uri="{BB962C8B-B14F-4D97-AF65-F5344CB8AC3E}">
        <p14:creationId xmlns:p14="http://schemas.microsoft.com/office/powerpoint/2010/main" val="22117642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967</Words>
  <Application>Microsoft Office PowerPoint</Application>
  <PresentationFormat>Bildschirmpräsentation (4:3)</PresentationFormat>
  <Paragraphs>164</Paragraphs>
  <Slides>12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Times New Roman</vt:lpstr>
      <vt:lpstr>Larissa</vt:lpstr>
      <vt:lpstr>0. Elternabend 04.06.2025</vt:lpstr>
      <vt:lpstr>Grundlage: Bildungs- und Erziehungsauftrag laut    Sächsischem Schulgesetz</vt:lpstr>
      <vt:lpstr>PowerPoint-Präsentation</vt:lpstr>
      <vt:lpstr>PowerPoint-Präsentation</vt:lpstr>
      <vt:lpstr>PowerPoint-Präsentation</vt:lpstr>
      <vt:lpstr>PowerPoint-Präsentation</vt:lpstr>
      <vt:lpstr>PowerPoint-Präsentation</vt:lpstr>
      <vt:lpstr>Wie können Sie Ihr Kind im 1. Schuljahr unterstützen?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Schulleiter</dc:creator>
  <cp:lastModifiedBy>Frank Bräuer</cp:lastModifiedBy>
  <cp:revision>62</cp:revision>
  <cp:lastPrinted>2025-06-04T12:32:49Z</cp:lastPrinted>
  <dcterms:created xsi:type="dcterms:W3CDTF">2015-06-12T06:04:22Z</dcterms:created>
  <dcterms:modified xsi:type="dcterms:W3CDTF">2025-06-06T09:35:33Z</dcterms:modified>
</cp:coreProperties>
</file>